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6"/>
  </p:notesMasterIdLst>
  <p:sldIdLst>
    <p:sldId id="320" r:id="rId2"/>
    <p:sldId id="295" r:id="rId3"/>
    <p:sldId id="321" r:id="rId4"/>
    <p:sldId id="322" r:id="rId5"/>
    <p:sldId id="323" r:id="rId6"/>
    <p:sldId id="324" r:id="rId7"/>
    <p:sldId id="325" r:id="rId8"/>
    <p:sldId id="341" r:id="rId9"/>
    <p:sldId id="343" r:id="rId10"/>
    <p:sldId id="328" r:id="rId11"/>
    <p:sldId id="342" r:id="rId12"/>
    <p:sldId id="256" r:id="rId13"/>
    <p:sldId id="257" r:id="rId14"/>
    <p:sldId id="258" r:id="rId15"/>
    <p:sldId id="259" r:id="rId16"/>
    <p:sldId id="260" r:id="rId17"/>
    <p:sldId id="265" r:id="rId18"/>
    <p:sldId id="261" r:id="rId19"/>
    <p:sldId id="307" r:id="rId20"/>
    <p:sldId id="262" r:id="rId21"/>
    <p:sldId id="263" r:id="rId22"/>
    <p:sldId id="264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345" r:id="rId33"/>
    <p:sldId id="292" r:id="rId34"/>
    <p:sldId id="276" r:id="rId35"/>
    <p:sldId id="277" r:id="rId36"/>
    <p:sldId id="286" r:id="rId37"/>
    <p:sldId id="287" r:id="rId38"/>
    <p:sldId id="288" r:id="rId39"/>
    <p:sldId id="289" r:id="rId40"/>
    <p:sldId id="291" r:id="rId41"/>
    <p:sldId id="335" r:id="rId42"/>
    <p:sldId id="344" r:id="rId43"/>
    <p:sldId id="340" r:id="rId44"/>
    <p:sldId id="331" r:id="rId45"/>
    <p:sldId id="332" r:id="rId46"/>
    <p:sldId id="333" r:id="rId47"/>
    <p:sldId id="299" r:id="rId48"/>
    <p:sldId id="348" r:id="rId49"/>
    <p:sldId id="334" r:id="rId50"/>
    <p:sldId id="301" r:id="rId51"/>
    <p:sldId id="347" r:id="rId52"/>
    <p:sldId id="305" r:id="rId53"/>
    <p:sldId id="349" r:id="rId54"/>
    <p:sldId id="317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8080"/>
    <a:srgbClr val="99FF66"/>
    <a:srgbClr val="CCFF99"/>
    <a:srgbClr val="CCFFCC"/>
    <a:srgbClr val="009900"/>
    <a:srgbClr val="800000"/>
    <a:srgbClr val="008000"/>
    <a:srgbClr val="99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696" autoAdjust="0"/>
  </p:normalViewPr>
  <p:slideViewPr>
    <p:cSldViewPr>
      <p:cViewPr>
        <p:scale>
          <a:sx n="50" d="100"/>
          <a:sy n="50" d="100"/>
        </p:scale>
        <p:origin x="-1728" y="-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32781338839108998"/>
          <c:y val="0.11124309600520577"/>
          <c:w val="0.60453315610493363"/>
          <c:h val="0.8887569039947942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Распределение времени в течение дня для детей 3-4 лет</c:v>
                </c:pt>
              </c:strCache>
            </c:strRef>
          </c:tx>
          <c:explosion val="25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Мы сами</c:v>
                </c:pt>
                <c:pt idx="1">
                  <c:v>Мы вместе</c:v>
                </c:pt>
                <c:pt idx="2">
                  <c:v>Деятельность в режимных моментах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</c:v>
                </c:pt>
                <c:pt idx="1">
                  <c:v>0.5</c:v>
                </c:pt>
                <c:pt idx="2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0.02019</cdr:x>
      <cdr:y>0.80599</cdr:y>
    </cdr:from>
    <cdr:to>
      <cdr:x>0.3117</cdr:x>
      <cdr:y>0.87742</cdr:y>
    </cdr:to>
    <cdr:sp macro="" textlink="">
      <cdr:nvSpPr>
        <cdr:cNvPr id="2" name="Скругленный прямоугольник 1"/>
        <cdr:cNvSpPr/>
      </cdr:nvSpPr>
      <cdr:spPr>
        <a:xfrm xmlns:a="http://schemas.openxmlformats.org/drawingml/2006/main">
          <a:off x="179512" y="4875162"/>
          <a:ext cx="2592288" cy="432048"/>
        </a:xfrm>
        <a:prstGeom xmlns:a="http://schemas.openxmlformats.org/drawingml/2006/main" prst="roundRect">
          <a:avLst/>
        </a:prstGeom>
        <a:solidFill xmlns:a="http://schemas.openxmlformats.org/drawingml/2006/main">
          <a:srgbClr val="99FF66"/>
        </a:solidFill>
        <a:ln xmlns:a="http://schemas.openxmlformats.org/drawingml/2006/main">
          <a:solidFill>
            <a:srgbClr val="CCFF99"/>
          </a:soli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65100" prst="coolSlan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dirty="0" smtClean="0">
              <a:solidFill>
                <a:schemeClr val="tx2">
                  <a:lumMod val="50000"/>
                </a:schemeClr>
              </a:solidFill>
            </a:rPr>
            <a:t>Прием пищи</a:t>
          </a:r>
          <a:endParaRPr lang="ru-RU" dirty="0">
            <a:solidFill>
              <a:schemeClr val="tx2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0.03947</cdr:x>
      <cdr:y>0.50837</cdr:y>
    </cdr:from>
    <cdr:to>
      <cdr:x>0.18214</cdr:x>
      <cdr:y>0.5872</cdr:y>
    </cdr:to>
    <cdr:sp macro="" textlink="">
      <cdr:nvSpPr>
        <cdr:cNvPr id="3" name="Скругленный прямоугольник 2"/>
        <cdr:cNvSpPr/>
      </cdr:nvSpPr>
      <cdr:spPr>
        <a:xfrm xmlns:a="http://schemas.openxmlformats.org/drawingml/2006/main">
          <a:off x="351012" y="3074962"/>
          <a:ext cx="1268660" cy="476846"/>
        </a:xfrm>
        <a:prstGeom xmlns:a="http://schemas.openxmlformats.org/drawingml/2006/main" prst="roundRect">
          <a:avLst/>
        </a:prstGeom>
        <a:solidFill xmlns:a="http://schemas.openxmlformats.org/drawingml/2006/main">
          <a:srgbClr val="99FF66"/>
        </a:solidFill>
        <a:ln xmlns:a="http://schemas.openxmlformats.org/drawingml/2006/main">
          <a:solidFill>
            <a:srgbClr val="CCFF99"/>
          </a:soli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65100" prst="coolSlan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dirty="0" smtClean="0">
              <a:solidFill>
                <a:schemeClr val="tx2">
                  <a:lumMod val="50000"/>
                </a:schemeClr>
              </a:solidFill>
            </a:rPr>
            <a:t>СБТ</a:t>
          </a:r>
          <a:endParaRPr lang="ru-RU" dirty="0">
            <a:solidFill>
              <a:schemeClr val="tx2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0.18214</cdr:x>
      <cdr:y>0.29408</cdr:y>
    </cdr:from>
    <cdr:to>
      <cdr:x>0.35219</cdr:x>
      <cdr:y>0.41313</cdr:y>
    </cdr:to>
    <cdr:cxnSp macro="">
      <cdr:nvCxnSpPr>
        <cdr:cNvPr id="5" name="Прямая со стрелкой 4"/>
        <cdr:cNvCxnSpPr/>
      </cdr:nvCxnSpPr>
      <cdr:spPr>
        <a:xfrm xmlns:a="http://schemas.openxmlformats.org/drawingml/2006/main">
          <a:off x="1619672" y="1778818"/>
          <a:ext cx="1512168" cy="72008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C000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0.18214</cdr:x>
      <cdr:y>0.55599</cdr:y>
    </cdr:from>
    <cdr:to>
      <cdr:x>0.3279</cdr:x>
      <cdr:y>0.55599</cdr:y>
    </cdr:to>
    <cdr:cxnSp macro="">
      <cdr:nvCxnSpPr>
        <cdr:cNvPr id="7" name="Прямая со стрелкой 6"/>
        <cdr:cNvCxnSpPr/>
      </cdr:nvCxnSpPr>
      <cdr:spPr>
        <a:xfrm xmlns:a="http://schemas.openxmlformats.org/drawingml/2006/main">
          <a:off x="1619672" y="3362994"/>
          <a:ext cx="1296144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C000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0.18214</cdr:x>
      <cdr:y>0.65123</cdr:y>
    </cdr:from>
    <cdr:to>
      <cdr:x>0.34409</cdr:x>
      <cdr:y>0.80599</cdr:y>
    </cdr:to>
    <cdr:cxnSp macro="">
      <cdr:nvCxnSpPr>
        <cdr:cNvPr id="12" name="Прямая со стрелкой 11"/>
        <cdr:cNvCxnSpPr/>
      </cdr:nvCxnSpPr>
      <cdr:spPr>
        <a:xfrm xmlns:a="http://schemas.openxmlformats.org/drawingml/2006/main" flipV="1">
          <a:off x="1619672" y="3939058"/>
          <a:ext cx="1440160" cy="93610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C000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9DCEA2-2E95-4B8D-A274-3DB6C2A8B07D}" type="datetimeFigureOut">
              <a:rPr lang="ru-RU" smtClean="0"/>
              <a:pPr/>
              <a:t>29.10.2015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AE7E98-EB14-4DD3-BCF2-FCC3B86185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11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Стандарт нацелен на виды деятельности, а как же содержание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E7E98-EB14-4DD3-BCF2-FCC3B8618565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91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3744382-1835-4896-9AC0-92567E0F88E5}" type="slidenum">
              <a:rPr lang="ru-RU" altLang="ru-RU" smtClean="0"/>
              <a:pPr eaLnBrk="1" hangingPunct="1"/>
              <a:t>49</a:t>
            </a:fld>
            <a:endParaRPr lang="ru-RU" altLang="ru-RU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altLang="ru-RU" smtClean="0"/>
              <a:t>Можно подумать, что ничего нового! Все эти красивые слова говорились и раньше. НО ТЕПЕРЬ ЭТО БУДУТ ПРОВЕРЯТЬ! СМ.ДАЛЬШЕ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462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300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424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833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637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709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141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84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813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449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498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48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6.wdp"/><Relationship Id="rId7" Type="http://schemas.openxmlformats.org/officeDocument/2006/relationships/image" Target="../media/image23.png"/><Relationship Id="rId12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microsoft.com/office/2007/relationships/hdphoto" Target="../media/hdphoto9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16.wdp"/><Relationship Id="rId18" Type="http://schemas.openxmlformats.org/officeDocument/2006/relationships/image" Target="../media/image37.png"/><Relationship Id="rId3" Type="http://schemas.openxmlformats.org/officeDocument/2006/relationships/image" Target="../media/image29.png"/><Relationship Id="rId7" Type="http://schemas.microsoft.com/office/2007/relationships/hdphoto" Target="../media/hdphoto13.wdp"/><Relationship Id="rId12" Type="http://schemas.openxmlformats.org/officeDocument/2006/relationships/image" Target="../media/image34.png"/><Relationship Id="rId17" Type="http://schemas.microsoft.com/office/2007/relationships/hdphoto" Target="../media/hdphoto18.wdp"/><Relationship Id="rId2" Type="http://schemas.openxmlformats.org/officeDocument/2006/relationships/image" Target="../media/image28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5" Type="http://schemas.microsoft.com/office/2007/relationships/hdphoto" Target="../media/hdphoto17.wdp"/><Relationship Id="rId10" Type="http://schemas.openxmlformats.org/officeDocument/2006/relationships/image" Target="../media/image33.png"/><Relationship Id="rId19" Type="http://schemas.microsoft.com/office/2007/relationships/hdphoto" Target="../media/hdphoto19.wdp"/><Relationship Id="rId4" Type="http://schemas.openxmlformats.org/officeDocument/2006/relationships/image" Target="../media/image30.png"/><Relationship Id="rId9" Type="http://schemas.microsoft.com/office/2007/relationships/hdphoto" Target="../media/hdphoto14.wdp"/><Relationship Id="rId1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37.png"/><Relationship Id="rId3" Type="http://schemas.microsoft.com/office/2007/relationships/hdphoto" Target="../media/hdphoto12.wdp"/><Relationship Id="rId7" Type="http://schemas.openxmlformats.org/officeDocument/2006/relationships/image" Target="../media/image32.png"/><Relationship Id="rId12" Type="http://schemas.microsoft.com/office/2007/relationships/hdphoto" Target="../media/hdphoto1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microsoft.com/office/2007/relationships/hdphoto" Target="../media/hdphoto18.wdp"/><Relationship Id="rId15" Type="http://schemas.openxmlformats.org/officeDocument/2006/relationships/image" Target="../media/image38.png"/><Relationship Id="rId10" Type="http://schemas.microsoft.com/office/2007/relationships/hdphoto" Target="../media/hdphoto17.wdp"/><Relationship Id="rId4" Type="http://schemas.openxmlformats.org/officeDocument/2006/relationships/image" Target="../media/image36.png"/><Relationship Id="rId9" Type="http://schemas.openxmlformats.org/officeDocument/2006/relationships/image" Target="../media/image35.png"/><Relationship Id="rId14" Type="http://schemas.microsoft.com/office/2007/relationships/hdphoto" Target="../media/hdphoto19.wdp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20.wdp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0.wdp"/><Relationship Id="rId3" Type="http://schemas.openxmlformats.org/officeDocument/2006/relationships/image" Target="../media/image20.png"/><Relationship Id="rId7" Type="http://schemas.microsoft.com/office/2007/relationships/hdphoto" Target="../media/hdphoto7.wdp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microsoft.com/office/2007/relationships/hdphoto" Target="../media/hdphoto9.wdp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microsoft.com/office/2007/relationships/hdphoto" Target="../media/hdphoto6.wdp"/><Relationship Id="rId9" Type="http://schemas.microsoft.com/office/2007/relationships/hdphoto" Target="../media/hdphoto8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microsoft.com/office/2007/relationships/hdphoto" Target="../media/hdphoto23.wdp"/><Relationship Id="rId7" Type="http://schemas.openxmlformats.org/officeDocument/2006/relationships/image" Target="../media/image55.png"/><Relationship Id="rId12" Type="http://schemas.microsoft.com/office/2007/relationships/hdphoto" Target="../media/hdphoto27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4.wdp"/><Relationship Id="rId11" Type="http://schemas.openxmlformats.org/officeDocument/2006/relationships/image" Target="../media/image57.png"/><Relationship Id="rId5" Type="http://schemas.openxmlformats.org/officeDocument/2006/relationships/image" Target="../media/image54.png"/><Relationship Id="rId10" Type="http://schemas.microsoft.com/office/2007/relationships/hdphoto" Target="../media/hdphoto26.wdp"/><Relationship Id="rId4" Type="http://schemas.openxmlformats.org/officeDocument/2006/relationships/image" Target="../media/image53.png"/><Relationship Id="rId9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 rot="10800000" flipH="1" flipV="1">
            <a:off x="539552" y="692695"/>
            <a:ext cx="8064896" cy="262200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Пути и способы обеспечения непрерывного, качественного и эффективного образования</a:t>
            </a:r>
            <a:endParaRPr lang="ru-RU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51720" y="4581128"/>
            <a:ext cx="21602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msi\Documents\GED пр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646751"/>
            <a:ext cx="6050446" cy="420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78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92510" y="71414"/>
            <a:ext cx="8208912" cy="1053330"/>
          </a:xfrm>
          <a:prstGeom prst="roundRect">
            <a:avLst/>
          </a:prstGeom>
          <a:solidFill>
            <a:srgbClr val="99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Хочешь видеть – учись наблюдать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07504" y="1164093"/>
            <a:ext cx="5112568" cy="4218151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2800" dirty="0" smtClean="0">
                <a:solidFill>
                  <a:schemeClr val="tx1"/>
                </a:solidFill>
              </a:rPr>
              <a:t>При наблюдении за действиями детей в играх и других видах деятельности важно не только </a:t>
            </a:r>
            <a:r>
              <a:rPr lang="ru-RU" sz="2800" b="1" dirty="0" smtClean="0">
                <a:solidFill>
                  <a:schemeClr val="tx1"/>
                </a:solidFill>
              </a:rPr>
              <a:t>смотреть</a:t>
            </a:r>
            <a:r>
              <a:rPr lang="ru-RU" sz="2800" dirty="0" smtClean="0">
                <a:solidFill>
                  <a:schemeClr val="tx1"/>
                </a:solidFill>
              </a:rPr>
              <a:t>, но ещё и </a:t>
            </a:r>
            <a:r>
              <a:rPr lang="ru-RU" sz="2800" b="1" dirty="0" smtClean="0">
                <a:solidFill>
                  <a:schemeClr val="tx1"/>
                </a:solidFill>
              </a:rPr>
              <a:t>видеть</a:t>
            </a:r>
            <a:r>
              <a:rPr lang="ru-RU" sz="2800" dirty="0" smtClean="0">
                <a:solidFill>
                  <a:schemeClr val="tx1"/>
                </a:solidFill>
              </a:rPr>
              <a:t>, то есть </a:t>
            </a:r>
            <a:r>
              <a:rPr lang="ru-RU" sz="2800" b="1" dirty="0" smtClean="0">
                <a:solidFill>
                  <a:schemeClr val="tx1"/>
                </a:solidFill>
              </a:rPr>
              <a:t>узнавать</a:t>
            </a:r>
            <a:r>
              <a:rPr lang="ru-RU" sz="2800" dirty="0" smtClean="0">
                <a:solidFill>
                  <a:schemeClr val="tx1"/>
                </a:solidFill>
              </a:rPr>
              <a:t>, </a:t>
            </a:r>
            <a:r>
              <a:rPr lang="ru-RU" sz="2800" b="1" dirty="0" smtClean="0">
                <a:solidFill>
                  <a:schemeClr val="tx1"/>
                </a:solidFill>
              </a:rPr>
              <a:t>распознавать</a:t>
            </a:r>
            <a:r>
              <a:rPr lang="ru-RU" sz="2800" dirty="0" smtClean="0">
                <a:solidFill>
                  <a:schemeClr val="tx1"/>
                </a:solidFill>
              </a:rPr>
              <a:t> в поведении детей признаки развития по какому-либо направлению.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7504" y="5342895"/>
            <a:ext cx="8327962" cy="1520552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800" dirty="0" smtClean="0">
                <a:solidFill>
                  <a:schemeClr val="tx1"/>
                </a:solidFill>
              </a:rPr>
              <a:t>Наблюдение за действиями детей для выявления признаков развития становится важнейшей задачей педагога ДОУ. Возможно, этому надо будет учиться.</a:t>
            </a:r>
          </a:p>
        </p:txBody>
      </p:sp>
      <p:pic>
        <p:nvPicPr>
          <p:cNvPr id="1028" name="Picture 4" descr="http://useland.ru/upload/medialibrary/e3f/%D0%BD%D0%B0%D0%B1%D0%BB%D1%8E%D0%B4%D0%B0%D1%82%D0%B5%D0%BB%D1%8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64093"/>
            <a:ext cx="2904193" cy="436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21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92510" y="71414"/>
            <a:ext cx="8208912" cy="1053330"/>
          </a:xfrm>
          <a:prstGeom prst="roundRect">
            <a:avLst/>
          </a:prstGeom>
          <a:solidFill>
            <a:srgbClr val="99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Мягкое управление игрой через временное включение в игру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8474" y="4797152"/>
            <a:ext cx="8856984" cy="1899184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2800" dirty="0" smtClean="0">
                <a:solidFill>
                  <a:schemeClr val="tx1"/>
                </a:solidFill>
              </a:rPr>
              <a:t>Для чего вообще управлять игрой?</a:t>
            </a:r>
          </a:p>
          <a:p>
            <a:pPr algn="just"/>
            <a:r>
              <a:rPr lang="ru-RU" sz="2800" dirty="0" smtClean="0">
                <a:solidFill>
                  <a:schemeClr val="tx1"/>
                </a:solidFill>
              </a:rPr>
              <a:t>Для поворота темы или сюжета с целью создания ситуаций, способствующих  развитию ребенка по каким-либо направлениям.</a:t>
            </a:r>
          </a:p>
        </p:txBody>
      </p:sp>
      <p:sp>
        <p:nvSpPr>
          <p:cNvPr id="2" name="AutoShape 8" descr="http://900igr.net/datai/pedagogika/Rezhim-dnja-mladshego-shkolnika/0002-002-Priblizitelnyj-rezhim-dnja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7" name="Picture 9" descr="0002-002-Priblizitelnyj-rezhim-dnj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47" y="1392898"/>
            <a:ext cx="7560553" cy="352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722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 rot="10800000" flipH="1" flipV="1">
            <a:off x="539552" y="692695"/>
            <a:ext cx="8064896" cy="262200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Реализация </a:t>
            </a:r>
            <a:r>
              <a:rPr lang="ru-RU" sz="3200" b="1" dirty="0" err="1">
                <a:solidFill>
                  <a:schemeClr val="tx2">
                    <a:lumMod val="75000"/>
                  </a:schemeClr>
                </a:solidFill>
              </a:rPr>
              <a:t>деятельностного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 подхода к воспитанию и развитию дошкольников </a:t>
            </a:r>
            <a:endParaRPr lang="ru-RU" sz="3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0"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в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ООП «Детский сад 2100». </a:t>
            </a:r>
            <a:endParaRPr lang="ru-RU" sz="3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0"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От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первичных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представлений</a:t>
            </a:r>
          </a:p>
          <a:p>
            <a:pPr lvl="0"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к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творчеству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105" name="Picture 9" descr="C:\Users\msi\Downloads\картинки по ДО\прозрачные\интел 1 пр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29" t="8875" r="10526"/>
          <a:stretch>
            <a:fillRect/>
          </a:stretch>
        </p:blipFill>
        <p:spPr bwMode="auto">
          <a:xfrm>
            <a:off x="0" y="4365104"/>
            <a:ext cx="2195736" cy="218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msi\Documents\глобус 1 пр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47" t="9062" r="9177" b="8540"/>
          <a:stretch/>
        </p:blipFill>
        <p:spPr bwMode="auto">
          <a:xfrm>
            <a:off x="2267744" y="3568612"/>
            <a:ext cx="3009900" cy="300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msi\Documents\глобус 2 пр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8" t="4718" r="19386" b="3665"/>
          <a:stretch/>
        </p:blipFill>
        <p:spPr bwMode="auto">
          <a:xfrm>
            <a:off x="5465440" y="1909660"/>
            <a:ext cx="3650332" cy="451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051720" y="4581128"/>
            <a:ext cx="21602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88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95536" y="692696"/>
            <a:ext cx="8352928" cy="5472608"/>
          </a:xfrm>
          <a:prstGeom prst="roundRect">
            <a:avLst/>
          </a:prstGeom>
          <a:solidFill>
            <a:srgbClr val="FFFF99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   Стандарт - это «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</a:rPr>
              <a:t>социо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-культурная 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норма поддержки разнообразия в мире дошкольного 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детства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, а не унификация, обезличивание, выстраивание в шеренгу 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дошкольников…»</a:t>
            </a:r>
          </a:p>
          <a:p>
            <a:pPr algn="r"/>
            <a:r>
              <a:rPr lang="ru-RU" sz="3600" i="1" dirty="0" smtClean="0">
                <a:solidFill>
                  <a:schemeClr val="accent2">
                    <a:lumMod val="50000"/>
                  </a:schemeClr>
                </a:solidFill>
              </a:rPr>
              <a:t>(академик РАО </a:t>
            </a:r>
            <a:r>
              <a:rPr lang="ru-RU" sz="3600" i="1" dirty="0" smtClean="0">
                <a:solidFill>
                  <a:schemeClr val="accent2">
                    <a:lumMod val="50000"/>
                  </a:schemeClr>
                </a:solidFill>
              </a:rPr>
              <a:t>А.Г</a:t>
            </a:r>
            <a:r>
              <a:rPr lang="ru-RU" sz="3600" i="1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sz="3600" i="1" dirty="0" err="1" smtClean="0">
                <a:solidFill>
                  <a:schemeClr val="accent2">
                    <a:lumMod val="50000"/>
                  </a:schemeClr>
                </a:solidFill>
              </a:rPr>
              <a:t>Асмолов</a:t>
            </a:r>
            <a:r>
              <a:rPr lang="ru-RU" sz="3600" i="1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ru-RU" sz="3600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20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95536" y="692696"/>
            <a:ext cx="8352928" cy="5472608"/>
          </a:xfrm>
          <a:prstGeom prst="roundRect">
            <a:avLst/>
          </a:prstGeom>
          <a:solidFill>
            <a:srgbClr val="FFFF99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    «… это 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стандарт 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развития, социализации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, приобщения к ценностям и традициям разных 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культур, а 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не стандарт дрессуры, натаскивания дошкольников письму, 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чтению и счету…»</a:t>
            </a:r>
          </a:p>
          <a:p>
            <a:pPr algn="r"/>
            <a:r>
              <a:rPr lang="ru-RU" sz="3600" i="1" dirty="0" smtClean="0">
                <a:solidFill>
                  <a:schemeClr val="accent2">
                    <a:lumMod val="50000"/>
                  </a:schemeClr>
                </a:solidFill>
              </a:rPr>
              <a:t>(академик РАО </a:t>
            </a:r>
            <a:r>
              <a:rPr lang="ru-RU" sz="3600" i="1" dirty="0" smtClean="0">
                <a:solidFill>
                  <a:schemeClr val="accent2">
                    <a:lumMod val="50000"/>
                  </a:schemeClr>
                </a:solidFill>
              </a:rPr>
              <a:t>А.Г</a:t>
            </a:r>
            <a:r>
              <a:rPr lang="ru-RU" sz="3600" i="1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sz="3600" i="1" dirty="0" err="1" smtClean="0">
                <a:solidFill>
                  <a:schemeClr val="accent2">
                    <a:lumMod val="50000"/>
                  </a:schemeClr>
                </a:solidFill>
              </a:rPr>
              <a:t>Асмолов</a:t>
            </a:r>
            <a:r>
              <a:rPr lang="ru-RU" sz="3600" i="1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ru-RU" sz="3600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95536" y="692696"/>
            <a:ext cx="8352928" cy="5472608"/>
          </a:xfrm>
          <a:prstGeom prst="roundRect">
            <a:avLst/>
          </a:prstGeom>
          <a:solidFill>
            <a:srgbClr val="FFFF99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     «… 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ключевой принцип стандарта – принцип 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приобщения к 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познанию через различные виды деятельности, сообразные 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психолого-возрастным 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особенностям развития ребенка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»</a:t>
            </a:r>
            <a:endParaRPr lang="ru-RU" sz="36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r"/>
            <a:r>
              <a:rPr lang="ru-RU" sz="3600" i="1" dirty="0" smtClean="0">
                <a:solidFill>
                  <a:schemeClr val="accent2">
                    <a:lumMod val="50000"/>
                  </a:schemeClr>
                </a:solidFill>
              </a:rPr>
              <a:t>(академик РАО </a:t>
            </a:r>
            <a:r>
              <a:rPr lang="ru-RU" sz="3600" i="1" dirty="0" smtClean="0">
                <a:solidFill>
                  <a:schemeClr val="accent2">
                    <a:lumMod val="50000"/>
                  </a:schemeClr>
                </a:solidFill>
              </a:rPr>
              <a:t>А.Г</a:t>
            </a:r>
            <a:r>
              <a:rPr lang="ru-RU" sz="3600" i="1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sz="3600" i="1" dirty="0" err="1" smtClean="0">
                <a:solidFill>
                  <a:schemeClr val="accent2">
                    <a:lumMod val="50000"/>
                  </a:schemeClr>
                </a:solidFill>
              </a:rPr>
              <a:t>Асмолов</a:t>
            </a:r>
            <a:r>
              <a:rPr lang="ru-RU" sz="3600" i="1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ru-RU" sz="3600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78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92510" y="71414"/>
            <a:ext cx="8208912" cy="1053330"/>
          </a:xfrm>
          <a:prstGeom prst="roundRect">
            <a:avLst/>
          </a:prstGeom>
          <a:solidFill>
            <a:srgbClr val="99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Виды деятельности </a:t>
            </a:r>
          </a:p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(дошкольный возраст)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1124744"/>
            <a:ext cx="8856984" cy="5475262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AutoNum type="arabicPeriod"/>
            </a:pPr>
            <a:r>
              <a:rPr lang="ru-RU" sz="2800" u="sng" dirty="0" smtClean="0">
                <a:solidFill>
                  <a:schemeClr val="tx1"/>
                </a:solidFill>
              </a:rPr>
              <a:t>Игровая  деятельность.</a:t>
            </a:r>
          </a:p>
          <a:p>
            <a:pPr marL="457200" indent="-457200" algn="just">
              <a:buAutoNum type="arabicPeriod"/>
            </a:pPr>
            <a:r>
              <a:rPr lang="ru-RU" sz="2800" dirty="0" smtClean="0">
                <a:solidFill>
                  <a:schemeClr val="tx1"/>
                </a:solidFill>
              </a:rPr>
              <a:t>Коммуникативная  деятельность.</a:t>
            </a:r>
          </a:p>
          <a:p>
            <a:pPr marL="457200" indent="-457200" algn="just">
              <a:buAutoNum type="arabicPeriod"/>
            </a:pPr>
            <a:r>
              <a:rPr lang="ru-RU" sz="2800" dirty="0" smtClean="0">
                <a:solidFill>
                  <a:schemeClr val="tx1"/>
                </a:solidFill>
              </a:rPr>
              <a:t>Познавательно-исследовательская деятельность. </a:t>
            </a:r>
          </a:p>
          <a:p>
            <a:pPr marL="457200" indent="-457200" algn="just">
              <a:buAutoNum type="arabicPeriod"/>
            </a:pPr>
            <a:r>
              <a:rPr lang="ru-RU" sz="2800" dirty="0" smtClean="0">
                <a:solidFill>
                  <a:schemeClr val="tx1"/>
                </a:solidFill>
              </a:rPr>
              <a:t>Восприятие  художественной литературы и фольклора.</a:t>
            </a:r>
          </a:p>
          <a:p>
            <a:pPr marL="457200" indent="-457200" algn="just">
              <a:buAutoNum type="arabicPeriod"/>
            </a:pPr>
            <a:r>
              <a:rPr lang="ru-RU" sz="2800" dirty="0" smtClean="0">
                <a:solidFill>
                  <a:schemeClr val="tx1"/>
                </a:solidFill>
              </a:rPr>
              <a:t>Самообслуживание  </a:t>
            </a:r>
            <a:r>
              <a:rPr lang="ru-RU" sz="2800" dirty="0">
                <a:solidFill>
                  <a:schemeClr val="tx1"/>
                </a:solidFill>
              </a:rPr>
              <a:t>и элементарный бытовой </a:t>
            </a:r>
            <a:r>
              <a:rPr lang="ru-RU" sz="2800" dirty="0" smtClean="0">
                <a:solidFill>
                  <a:schemeClr val="tx1"/>
                </a:solidFill>
              </a:rPr>
              <a:t>труд. </a:t>
            </a:r>
          </a:p>
          <a:p>
            <a:pPr marL="457200" indent="-457200" algn="just">
              <a:buAutoNum type="arabicPeriod"/>
            </a:pPr>
            <a:r>
              <a:rPr lang="ru-RU" sz="2800" dirty="0" smtClean="0">
                <a:solidFill>
                  <a:schemeClr val="tx1"/>
                </a:solidFill>
              </a:rPr>
              <a:t>Конструирование.  </a:t>
            </a:r>
          </a:p>
          <a:p>
            <a:pPr marL="457200" indent="-457200" algn="just">
              <a:buAutoNum type="arabicPeriod"/>
            </a:pPr>
            <a:r>
              <a:rPr lang="ru-RU" sz="2800" dirty="0" smtClean="0">
                <a:solidFill>
                  <a:schemeClr val="tx1"/>
                </a:solidFill>
              </a:rPr>
              <a:t>Изобразительная  деятельность. </a:t>
            </a:r>
          </a:p>
          <a:p>
            <a:pPr marL="457200" indent="-457200" algn="just">
              <a:buAutoNum type="arabicPeriod"/>
            </a:pPr>
            <a:r>
              <a:rPr lang="ru-RU" sz="2800" dirty="0" smtClean="0">
                <a:solidFill>
                  <a:schemeClr val="tx1"/>
                </a:solidFill>
              </a:rPr>
              <a:t>Музыкальная  деятельность. </a:t>
            </a:r>
          </a:p>
          <a:p>
            <a:pPr marL="457200" indent="-457200" algn="just">
              <a:buAutoNum type="arabicPeriod"/>
            </a:pPr>
            <a:r>
              <a:rPr lang="ru-RU" sz="2800" dirty="0" smtClean="0">
                <a:solidFill>
                  <a:schemeClr val="tx1"/>
                </a:solidFill>
              </a:rPr>
              <a:t>Двигательная деятельность. 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0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5536" y="1196752"/>
            <a:ext cx="8424936" cy="4680520"/>
          </a:xfrm>
          <a:prstGeom prst="roundRect">
            <a:avLst/>
          </a:prstGeom>
          <a:solidFill>
            <a:srgbClr val="FF9966"/>
          </a:solidFill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3300"/>
                </a:solidFill>
              </a:rPr>
              <a:t>ФГОС ДО (п. 2.5)</a:t>
            </a:r>
          </a:p>
          <a:p>
            <a:pPr algn="just"/>
            <a:r>
              <a:rPr lang="ru-RU" sz="3600" dirty="0" smtClean="0">
                <a:solidFill>
                  <a:srgbClr val="003300"/>
                </a:solidFill>
              </a:rPr>
              <a:t>«</a:t>
            </a:r>
            <a:r>
              <a:rPr lang="ru-RU" sz="3600" dirty="0">
                <a:solidFill>
                  <a:srgbClr val="003300"/>
                </a:solidFill>
              </a:rPr>
              <a:t>Содержание Программы должно обеспечивать развитие личности, мотивации и способностей детей в различных видах деятельности и охватывать следующие </a:t>
            </a:r>
            <a:r>
              <a:rPr lang="ru-RU" sz="3600" b="1" dirty="0">
                <a:solidFill>
                  <a:srgbClr val="003300"/>
                </a:solidFill>
              </a:rPr>
              <a:t>образовательные области</a:t>
            </a:r>
            <a:r>
              <a:rPr lang="ru-RU" sz="3600" b="1" dirty="0" smtClean="0">
                <a:solidFill>
                  <a:srgbClr val="003300"/>
                </a:solidFill>
              </a:rPr>
              <a:t>: </a:t>
            </a:r>
            <a:r>
              <a:rPr lang="ru-RU" sz="3600" dirty="0" smtClean="0">
                <a:solidFill>
                  <a:srgbClr val="003300"/>
                </a:solidFill>
              </a:rPr>
              <a:t>…».</a:t>
            </a:r>
          </a:p>
        </p:txBody>
      </p:sp>
    </p:spTree>
    <p:extLst>
      <p:ext uri="{BB962C8B-B14F-4D97-AF65-F5344CB8AC3E}">
        <p14:creationId xmlns:p14="http://schemas.microsoft.com/office/powerpoint/2010/main" val="19981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3262463" y="2162765"/>
            <a:ext cx="2880320" cy="1656184"/>
          </a:xfrm>
          <a:prstGeom prst="ellipse">
            <a:avLst/>
          </a:prstGeom>
          <a:solidFill>
            <a:srgbClr val="99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Образовательные области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3528" y="620688"/>
            <a:ext cx="3456384" cy="194421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Социально-коммуникативное развитие</a:t>
            </a:r>
          </a:p>
          <a:p>
            <a:pPr algn="ctr"/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2050" name="Picture 2" descr="C:\Users\msi\Downloads\новые карт\colaborar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28639"/>
            <a:ext cx="3024336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si\Downloads\новые карт\colaborar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54792" l="7218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450" b="46310"/>
          <a:stretch/>
        </p:blipFill>
        <p:spPr bwMode="auto">
          <a:xfrm>
            <a:off x="2584122" y="1036601"/>
            <a:ext cx="897847" cy="131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5580112" y="672308"/>
            <a:ext cx="3168352" cy="18242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Познавательное развитие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2052" name="Picture 4" descr="C:\Users\msi\Downloads\новые карт\проф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7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036601"/>
            <a:ext cx="2128763" cy="196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435968" y="3392996"/>
            <a:ext cx="2282552" cy="2700300"/>
          </a:xfrm>
          <a:prstGeom prst="roundRect">
            <a:avLst/>
          </a:prstGeom>
          <a:solidFill>
            <a:srgbClr val="99FF6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Физическое развитие</a:t>
            </a: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033045" y="4159202"/>
            <a:ext cx="3339155" cy="2016224"/>
          </a:xfrm>
          <a:prstGeom prst="roundRect">
            <a:avLst/>
          </a:prstGeom>
          <a:solidFill>
            <a:srgbClr val="FF996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Художественно-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э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стетическое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развитие</a:t>
            </a: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60232" y="3388619"/>
            <a:ext cx="2282552" cy="2700300"/>
          </a:xfrm>
          <a:prstGeom prst="roundRect">
            <a:avLst/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Речевое развитие</a:t>
            </a: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57" name="Picture 9" descr="3d Man Images, Stock Photos &amp; Illustrations Bigsto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7" y="3861048"/>
            <a:ext cx="2630573" cy="273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December Master Resale Rights Vaul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8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53" y="4005066"/>
            <a:ext cx="2414760" cy="241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 стрелкой 9"/>
          <p:cNvCxnSpPr>
            <a:stCxn id="5" idx="1"/>
          </p:cNvCxnSpPr>
          <p:nvPr/>
        </p:nvCxnSpPr>
        <p:spPr>
          <a:xfrm flipH="1" flipV="1">
            <a:off x="3118447" y="1976649"/>
            <a:ext cx="565829" cy="42865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5722776" y="2023217"/>
            <a:ext cx="648072" cy="40213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2676612" y="3392997"/>
            <a:ext cx="793717" cy="46805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4315696" y="3782792"/>
            <a:ext cx="421814" cy="38278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6046812" y="3296891"/>
            <a:ext cx="757436" cy="70817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msi\Documents\рис прозр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74"/>
          <a:stretch/>
        </p:blipFill>
        <p:spPr bwMode="auto">
          <a:xfrm>
            <a:off x="4737510" y="3782792"/>
            <a:ext cx="2113456" cy="254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64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5536" y="1196752"/>
            <a:ext cx="8424936" cy="4392488"/>
          </a:xfrm>
          <a:prstGeom prst="roundRect">
            <a:avLst/>
          </a:prstGeom>
          <a:solidFill>
            <a:srgbClr val="FF9966"/>
          </a:solidFill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3300"/>
                </a:solidFill>
              </a:rPr>
              <a:t>ФГОС ДО (п. 2.6)</a:t>
            </a:r>
          </a:p>
          <a:p>
            <a:pPr algn="ctr"/>
            <a:r>
              <a:rPr lang="ru-RU" sz="3600" b="1" dirty="0" smtClean="0">
                <a:solidFill>
                  <a:srgbClr val="003300"/>
                </a:solidFill>
              </a:rPr>
              <a:t> </a:t>
            </a:r>
            <a:r>
              <a:rPr lang="ru-RU" sz="3600" dirty="0" smtClean="0">
                <a:solidFill>
                  <a:srgbClr val="003300"/>
                </a:solidFill>
              </a:rPr>
              <a:t>«Конкретное содержание указанных образовательных областей зависит от возраста детей и должно реализовываться в определённых видах деятельности».</a:t>
            </a:r>
          </a:p>
        </p:txBody>
      </p:sp>
    </p:spTree>
    <p:extLst>
      <p:ext uri="{BB962C8B-B14F-4D97-AF65-F5344CB8AC3E}">
        <p14:creationId xmlns:p14="http://schemas.microsoft.com/office/powerpoint/2010/main" val="67311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755576" y="908720"/>
            <a:ext cx="7560840" cy="194421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Чем 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отличается работа до 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ФГОС ДО 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и после его введения? </a:t>
            </a:r>
          </a:p>
        </p:txBody>
      </p:sp>
      <p:pic>
        <p:nvPicPr>
          <p:cNvPr id="2050" name="Picture 2" descr="C:\Users\msi\Downloads\картинки по ДО\прозрачные\с воспитат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36912"/>
            <a:ext cx="5322168" cy="361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si\Downloads\картинки по ДО\прозрачные\с воспитат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00" y="2392535"/>
            <a:ext cx="5682208" cy="385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67544" y="692696"/>
            <a:ext cx="8208912" cy="2304256"/>
          </a:xfrm>
          <a:prstGeom prst="roundRect">
            <a:avLst/>
          </a:prstGeom>
          <a:solidFill>
            <a:srgbClr val="99FF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2"/>
                </a:solidFill>
              </a:rPr>
              <a:t>Образовательных областей 5, а видов деятельности 9.</a:t>
            </a:r>
          </a:p>
          <a:p>
            <a:pPr algn="ctr"/>
            <a:r>
              <a:rPr lang="ru-RU" sz="4000" b="1" dirty="0" smtClean="0">
                <a:solidFill>
                  <a:schemeClr val="tx2"/>
                </a:solidFill>
              </a:rPr>
              <a:t>Какой у вас возникает вопрос?</a:t>
            </a:r>
          </a:p>
        </p:txBody>
      </p:sp>
      <p:pic>
        <p:nvPicPr>
          <p:cNvPr id="5123" name="Picture 3" descr="C:\Users\msi\Documents\новые рисунки\констр пр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33" t="6004" r="6396" b="8610"/>
          <a:stretch/>
        </p:blipFill>
        <p:spPr bwMode="auto">
          <a:xfrm>
            <a:off x="2643174" y="2764147"/>
            <a:ext cx="4043376" cy="386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30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0" y="0"/>
            <a:ext cx="9144000" cy="1227956"/>
          </a:xfrm>
          <a:prstGeom prst="roundRect">
            <a:avLst/>
          </a:prstGeom>
          <a:solidFill>
            <a:srgbClr val="99FF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Мы описали в своей Программе, какой вклад вносит каждый вид деятельности в реализацию задач 5-ти образовательных областей</a:t>
            </a:r>
            <a:endParaRPr lang="ru-RU" sz="3200" b="1" dirty="0">
              <a:solidFill>
                <a:schemeClr val="tx2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722484"/>
              </p:ext>
            </p:extLst>
          </p:nvPr>
        </p:nvGraphicFramePr>
        <p:xfrm>
          <a:off x="0" y="1326315"/>
          <a:ext cx="9143999" cy="553168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288854"/>
                <a:gridCol w="469837"/>
                <a:gridCol w="530334"/>
                <a:gridCol w="715023"/>
                <a:gridCol w="1008112"/>
                <a:gridCol w="1008112"/>
                <a:gridCol w="576064"/>
                <a:gridCol w="504056"/>
                <a:gridCol w="504056"/>
                <a:gridCol w="539551"/>
              </a:tblGrid>
              <a:tr h="2384302">
                <a:tc>
                  <a:txBody>
                    <a:bodyPr/>
                    <a:lstStyle/>
                    <a:p>
                      <a:r>
                        <a:rPr lang="ru-RU" sz="2800" i="1" dirty="0" smtClean="0"/>
                        <a:t>Вид деятельности/ </a:t>
                      </a:r>
                    </a:p>
                    <a:p>
                      <a:r>
                        <a:rPr lang="ru-RU" sz="2800" i="1" dirty="0" smtClean="0"/>
                        <a:t>Образовательная область</a:t>
                      </a:r>
                      <a:endParaRPr lang="ru-RU" sz="2800" i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Игровая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>
                          <a:latin typeface="+mj-lt"/>
                          <a:cs typeface="Arial" panose="020B0604020202020204" pitchFamily="34" charset="0"/>
                        </a:rPr>
                        <a:t>Коммуникативная</a:t>
                      </a:r>
                      <a:endParaRPr lang="ru-RU" sz="19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b="1" dirty="0" smtClean="0"/>
                        <a:t>Познавательно-исследовательская</a:t>
                      </a:r>
                      <a:endParaRPr lang="ru-RU" sz="1900" b="1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Восприятие художественной</a:t>
                      </a:r>
                      <a:r>
                        <a:rPr lang="ru-RU" sz="1900" baseline="0" dirty="0" smtClean="0"/>
                        <a:t> </a:t>
                      </a:r>
                      <a:r>
                        <a:rPr lang="ru-RU" sz="1900" dirty="0" smtClean="0"/>
                        <a:t>литературы и фольк.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Самообслуживание </a:t>
                      </a:r>
                    </a:p>
                    <a:p>
                      <a:r>
                        <a:rPr lang="ru-RU" sz="1900" dirty="0" smtClean="0"/>
                        <a:t>и  элементарный</a:t>
                      </a:r>
                      <a:r>
                        <a:rPr lang="ru-RU" sz="1900" baseline="0" dirty="0" smtClean="0"/>
                        <a:t> </a:t>
                      </a:r>
                      <a:r>
                        <a:rPr lang="ru-RU" sz="1900" dirty="0" smtClean="0"/>
                        <a:t>бытовой</a:t>
                      </a:r>
                      <a:r>
                        <a:rPr lang="ru-RU" sz="1900" baseline="0" dirty="0" smtClean="0"/>
                        <a:t> </a:t>
                      </a:r>
                      <a:r>
                        <a:rPr lang="ru-RU" sz="1900" dirty="0" smtClean="0"/>
                        <a:t>труд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Конструирование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Изобразительная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Музыкальная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Двигательная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</a:tr>
              <a:tr h="720871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Социально-коммуникативное развитие</a:t>
                      </a:r>
                      <a:endParaRPr lang="ru-RU" sz="2000" b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11939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Познавательное развитие</a:t>
                      </a:r>
                      <a:endParaRPr lang="ru-RU" sz="2000" b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8315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Речевое развитие</a:t>
                      </a:r>
                      <a:endParaRPr lang="ru-RU" sz="2000" b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720871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Художественно-эстетическое развитие</a:t>
                      </a:r>
                      <a:endParaRPr lang="ru-RU" sz="2000" b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75387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Физическое развитие</a:t>
                      </a:r>
                      <a:endParaRPr lang="ru-RU" sz="2000" b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85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93268" y="2708920"/>
            <a:ext cx="8064896" cy="144016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Вид деятельности, который  решает задачи </a:t>
            </a:r>
            <a:r>
              <a:rPr lang="ru-RU" sz="2800" b="1" dirty="0">
                <a:solidFill>
                  <a:schemeClr val="tx1"/>
                </a:solidFill>
              </a:rPr>
              <a:t>конкретной </a:t>
            </a:r>
            <a:r>
              <a:rPr lang="ru-RU" sz="2800" b="1" dirty="0" smtClean="0">
                <a:solidFill>
                  <a:schemeClr val="tx1"/>
                </a:solidFill>
              </a:rPr>
              <a:t>образовательной области при определенных условиях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93268" y="980728"/>
            <a:ext cx="8064896" cy="1440160"/>
          </a:xfrm>
          <a:prstGeom prst="round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Вид деятельности, который  решает задачи конкретной образовательной области в любом случае 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66592" y="4581128"/>
            <a:ext cx="8064896" cy="1440160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Вид деятельности, который  не решает задачи </a:t>
            </a:r>
            <a:r>
              <a:rPr lang="ru-RU" sz="2800" b="1" dirty="0">
                <a:solidFill>
                  <a:schemeClr val="tx1"/>
                </a:solidFill>
              </a:rPr>
              <a:t>конкретной образовательной </a:t>
            </a:r>
            <a:r>
              <a:rPr lang="ru-RU" sz="2800" b="1" dirty="0" smtClean="0">
                <a:solidFill>
                  <a:schemeClr val="tx1"/>
                </a:solidFill>
              </a:rPr>
              <a:t>области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90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41" y="139705"/>
            <a:ext cx="9144000" cy="1052736"/>
          </a:xfrm>
          <a:prstGeom prst="roundRect">
            <a:avLst/>
          </a:prstGeom>
          <a:solidFill>
            <a:srgbClr val="99FF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Какой вклад вносит вид деятельности в реализацию задач той или иной образовательной </a:t>
            </a:r>
            <a:r>
              <a:rPr lang="ru-RU" sz="2400" b="1" dirty="0" smtClean="0">
                <a:solidFill>
                  <a:schemeClr val="tx2"/>
                </a:solidFill>
              </a:rPr>
              <a:t>области?</a:t>
            </a:r>
            <a:endParaRPr lang="ru-RU" sz="3200" b="1" dirty="0">
              <a:solidFill>
                <a:schemeClr val="tx2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634747"/>
              </p:ext>
            </p:extLst>
          </p:nvPr>
        </p:nvGraphicFramePr>
        <p:xfrm>
          <a:off x="0" y="1326315"/>
          <a:ext cx="9143999" cy="553168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288854"/>
                <a:gridCol w="469837"/>
                <a:gridCol w="453269"/>
                <a:gridCol w="720080"/>
                <a:gridCol w="1008112"/>
                <a:gridCol w="1008112"/>
                <a:gridCol w="720080"/>
                <a:gridCol w="576064"/>
                <a:gridCol w="432048"/>
                <a:gridCol w="467543"/>
              </a:tblGrid>
              <a:tr h="2384302">
                <a:tc>
                  <a:txBody>
                    <a:bodyPr/>
                    <a:lstStyle/>
                    <a:p>
                      <a:r>
                        <a:rPr lang="ru-RU" sz="2800" i="1" dirty="0" smtClean="0"/>
                        <a:t>Вид деятельности/ </a:t>
                      </a:r>
                    </a:p>
                    <a:p>
                      <a:r>
                        <a:rPr lang="ru-RU" sz="2800" i="1" dirty="0" smtClean="0"/>
                        <a:t>Образовательная область</a:t>
                      </a:r>
                      <a:endParaRPr lang="ru-RU" sz="2800" i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Игровая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>
                          <a:latin typeface="+mj-lt"/>
                          <a:cs typeface="Arial" panose="020B0604020202020204" pitchFamily="34" charset="0"/>
                        </a:rPr>
                        <a:t>Коммуникативная</a:t>
                      </a:r>
                      <a:endParaRPr lang="ru-RU" sz="19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b="1" dirty="0" smtClean="0"/>
                        <a:t>Познавательно-исследовательская</a:t>
                      </a:r>
                      <a:endParaRPr lang="ru-RU" sz="1900" b="1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Восприятие художественной</a:t>
                      </a:r>
                      <a:r>
                        <a:rPr lang="ru-RU" sz="1900" baseline="0" dirty="0" smtClean="0"/>
                        <a:t> </a:t>
                      </a:r>
                      <a:r>
                        <a:rPr lang="ru-RU" sz="1900" dirty="0" smtClean="0"/>
                        <a:t>литературы и фольк.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Самообслуживание </a:t>
                      </a:r>
                    </a:p>
                    <a:p>
                      <a:r>
                        <a:rPr lang="ru-RU" sz="1900" dirty="0" smtClean="0"/>
                        <a:t>и  элементарный</a:t>
                      </a:r>
                      <a:r>
                        <a:rPr lang="ru-RU" sz="1900" baseline="0" dirty="0" smtClean="0"/>
                        <a:t> </a:t>
                      </a:r>
                      <a:r>
                        <a:rPr lang="ru-RU" sz="1900" dirty="0" smtClean="0"/>
                        <a:t>бытовой</a:t>
                      </a:r>
                      <a:r>
                        <a:rPr lang="ru-RU" sz="1900" baseline="0" dirty="0" smtClean="0"/>
                        <a:t> </a:t>
                      </a:r>
                      <a:r>
                        <a:rPr lang="ru-RU" sz="1900" dirty="0" smtClean="0"/>
                        <a:t>труд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Конструирование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Изобразительная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Музыкальная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Двигательная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</a:tr>
              <a:tr h="720871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Социально-коммуникативное развитие</a:t>
                      </a:r>
                      <a:endParaRPr lang="ru-RU" sz="2000" b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11939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Познавательное развитие</a:t>
                      </a:r>
                      <a:endParaRPr lang="ru-RU" sz="2000" b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8315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Речевое развитие</a:t>
                      </a:r>
                      <a:endParaRPr lang="ru-RU" sz="2000" b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720871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Художественно-эстетическое развитие</a:t>
                      </a:r>
                      <a:endParaRPr lang="ru-RU" sz="2000" b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75387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Физическое развитие</a:t>
                      </a:r>
                      <a:endParaRPr lang="ru-RU" sz="2000" b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431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41" y="139705"/>
            <a:ext cx="9144000" cy="1052736"/>
          </a:xfrm>
          <a:prstGeom prst="roundRect">
            <a:avLst/>
          </a:prstGeom>
          <a:solidFill>
            <a:srgbClr val="99FF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Какой вклад вносит вид деятельности в реализацию задач той или иной образовательной </a:t>
            </a:r>
            <a:r>
              <a:rPr lang="ru-RU" sz="2400" b="1" dirty="0" smtClean="0">
                <a:solidFill>
                  <a:schemeClr val="tx2"/>
                </a:solidFill>
              </a:rPr>
              <a:t>области?</a:t>
            </a:r>
            <a:endParaRPr lang="ru-RU" sz="3200" b="1" dirty="0">
              <a:solidFill>
                <a:schemeClr val="tx2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810629"/>
              </p:ext>
            </p:extLst>
          </p:nvPr>
        </p:nvGraphicFramePr>
        <p:xfrm>
          <a:off x="0" y="1326315"/>
          <a:ext cx="9143999" cy="553168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288854"/>
                <a:gridCol w="469837"/>
                <a:gridCol w="453269"/>
                <a:gridCol w="720080"/>
                <a:gridCol w="1008112"/>
                <a:gridCol w="1008112"/>
                <a:gridCol w="720080"/>
                <a:gridCol w="576064"/>
                <a:gridCol w="432048"/>
                <a:gridCol w="467543"/>
              </a:tblGrid>
              <a:tr h="2384302">
                <a:tc>
                  <a:txBody>
                    <a:bodyPr/>
                    <a:lstStyle/>
                    <a:p>
                      <a:r>
                        <a:rPr lang="ru-RU" sz="2800" i="1" dirty="0" smtClean="0"/>
                        <a:t>Вид деятельности/ </a:t>
                      </a:r>
                    </a:p>
                    <a:p>
                      <a:r>
                        <a:rPr lang="ru-RU" sz="2800" i="1" dirty="0" smtClean="0"/>
                        <a:t>Образовательная область</a:t>
                      </a:r>
                      <a:endParaRPr lang="ru-RU" sz="2800" i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Игровая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>
                          <a:latin typeface="+mj-lt"/>
                          <a:cs typeface="Arial" panose="020B0604020202020204" pitchFamily="34" charset="0"/>
                        </a:rPr>
                        <a:t>Коммуникативная</a:t>
                      </a:r>
                      <a:endParaRPr lang="ru-RU" sz="19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b="1" dirty="0" smtClean="0"/>
                        <a:t>Познавательно-исследовательская</a:t>
                      </a:r>
                      <a:endParaRPr lang="ru-RU" sz="1900" b="1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Восприятие художественной</a:t>
                      </a:r>
                      <a:r>
                        <a:rPr lang="ru-RU" sz="1900" baseline="0" dirty="0" smtClean="0"/>
                        <a:t> </a:t>
                      </a:r>
                      <a:r>
                        <a:rPr lang="ru-RU" sz="1900" dirty="0" smtClean="0"/>
                        <a:t>литературы и фольк.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Самообслуживание </a:t>
                      </a:r>
                    </a:p>
                    <a:p>
                      <a:r>
                        <a:rPr lang="ru-RU" sz="1900" dirty="0" smtClean="0"/>
                        <a:t>и  элементарный</a:t>
                      </a:r>
                      <a:r>
                        <a:rPr lang="ru-RU" sz="1900" baseline="0" dirty="0" smtClean="0"/>
                        <a:t> </a:t>
                      </a:r>
                      <a:r>
                        <a:rPr lang="ru-RU" sz="1900" dirty="0" smtClean="0"/>
                        <a:t>бытовой</a:t>
                      </a:r>
                      <a:r>
                        <a:rPr lang="ru-RU" sz="1900" baseline="0" dirty="0" smtClean="0"/>
                        <a:t> </a:t>
                      </a:r>
                      <a:r>
                        <a:rPr lang="ru-RU" sz="1900" dirty="0" smtClean="0"/>
                        <a:t>труд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Конструирование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Изобразительная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Музыкальная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Двигательная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</a:tr>
              <a:tr h="720871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Социально-коммуникативное развитие</a:t>
                      </a:r>
                      <a:endParaRPr lang="ru-RU" sz="2000" b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11939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Познавательное развитие</a:t>
                      </a:r>
                      <a:endParaRPr lang="ru-RU" sz="2000" b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8315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Речевое развитие</a:t>
                      </a:r>
                      <a:endParaRPr lang="ru-RU" sz="2000" b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720871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Художественно-эстетическое развитие</a:t>
                      </a:r>
                      <a:endParaRPr lang="ru-RU" sz="2000" b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75387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Физическое развитие</a:t>
                      </a:r>
                      <a:endParaRPr lang="ru-RU" sz="2000" b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394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41" y="139705"/>
            <a:ext cx="9144000" cy="1052736"/>
          </a:xfrm>
          <a:prstGeom prst="roundRect">
            <a:avLst/>
          </a:prstGeom>
          <a:solidFill>
            <a:srgbClr val="99FF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Какой вклад вносит вид деятельности в реализацию задач той или иной образовательной </a:t>
            </a:r>
            <a:r>
              <a:rPr lang="ru-RU" sz="2400" b="1" dirty="0" smtClean="0">
                <a:solidFill>
                  <a:schemeClr val="tx2"/>
                </a:solidFill>
              </a:rPr>
              <a:t>области?</a:t>
            </a:r>
            <a:endParaRPr lang="ru-RU" sz="3200" b="1" dirty="0">
              <a:solidFill>
                <a:schemeClr val="tx2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952679"/>
              </p:ext>
            </p:extLst>
          </p:nvPr>
        </p:nvGraphicFramePr>
        <p:xfrm>
          <a:off x="0" y="1326315"/>
          <a:ext cx="9143999" cy="553168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288854"/>
                <a:gridCol w="469837"/>
                <a:gridCol w="453269"/>
                <a:gridCol w="720080"/>
                <a:gridCol w="1008112"/>
                <a:gridCol w="1008112"/>
                <a:gridCol w="720080"/>
                <a:gridCol w="576064"/>
                <a:gridCol w="432048"/>
                <a:gridCol w="467543"/>
              </a:tblGrid>
              <a:tr h="2384302">
                <a:tc>
                  <a:txBody>
                    <a:bodyPr/>
                    <a:lstStyle/>
                    <a:p>
                      <a:r>
                        <a:rPr lang="ru-RU" sz="2800" i="1" dirty="0" smtClean="0"/>
                        <a:t>Вид деятельности/ </a:t>
                      </a:r>
                    </a:p>
                    <a:p>
                      <a:r>
                        <a:rPr lang="ru-RU" sz="2800" i="1" dirty="0" smtClean="0"/>
                        <a:t>Образовательная область</a:t>
                      </a:r>
                      <a:endParaRPr lang="ru-RU" sz="2800" i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Игровая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>
                          <a:latin typeface="+mj-lt"/>
                          <a:cs typeface="Arial" panose="020B0604020202020204" pitchFamily="34" charset="0"/>
                        </a:rPr>
                        <a:t>Коммуникативная</a:t>
                      </a:r>
                      <a:endParaRPr lang="ru-RU" sz="19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b="1" dirty="0" smtClean="0"/>
                        <a:t>Познавательно-исследовательская</a:t>
                      </a:r>
                      <a:endParaRPr lang="ru-RU" sz="1900" b="1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Восприятие художественной</a:t>
                      </a:r>
                      <a:r>
                        <a:rPr lang="ru-RU" sz="1900" baseline="0" dirty="0" smtClean="0"/>
                        <a:t> </a:t>
                      </a:r>
                      <a:r>
                        <a:rPr lang="ru-RU" sz="1900" dirty="0" smtClean="0"/>
                        <a:t>литературы и фольк.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Самообслуживание </a:t>
                      </a:r>
                    </a:p>
                    <a:p>
                      <a:r>
                        <a:rPr lang="ru-RU" sz="1900" dirty="0" smtClean="0"/>
                        <a:t>и  элементарный</a:t>
                      </a:r>
                      <a:r>
                        <a:rPr lang="ru-RU" sz="1900" baseline="0" dirty="0" smtClean="0"/>
                        <a:t> </a:t>
                      </a:r>
                      <a:r>
                        <a:rPr lang="ru-RU" sz="1900" dirty="0" smtClean="0"/>
                        <a:t>бытовой</a:t>
                      </a:r>
                      <a:r>
                        <a:rPr lang="ru-RU" sz="1900" baseline="0" dirty="0" smtClean="0"/>
                        <a:t> </a:t>
                      </a:r>
                      <a:r>
                        <a:rPr lang="ru-RU" sz="1900" dirty="0" smtClean="0"/>
                        <a:t>труд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Конструирование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Изобразительная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Музыкальная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Двигательная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</a:tr>
              <a:tr h="720871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Социально-коммуникативное развитие</a:t>
                      </a:r>
                      <a:endParaRPr lang="ru-RU" sz="2000" b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11939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Познавательное развитие</a:t>
                      </a:r>
                      <a:endParaRPr lang="ru-RU" sz="2000" b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8315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Речевое развитие</a:t>
                      </a:r>
                      <a:endParaRPr lang="ru-RU" sz="2000" b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720871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Художественно-эстетическое развитие</a:t>
                      </a:r>
                      <a:endParaRPr lang="ru-RU" sz="2000" b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75387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Физическое развитие</a:t>
                      </a:r>
                      <a:endParaRPr lang="ru-RU" sz="2000" b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334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41" y="139705"/>
            <a:ext cx="9144000" cy="1052736"/>
          </a:xfrm>
          <a:prstGeom prst="roundRect">
            <a:avLst/>
          </a:prstGeom>
          <a:solidFill>
            <a:srgbClr val="99FF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Какой вклад вносит вид деятельности в реализацию задач той или иной образовательной </a:t>
            </a:r>
            <a:r>
              <a:rPr lang="ru-RU" sz="2400" b="1" dirty="0" smtClean="0">
                <a:solidFill>
                  <a:schemeClr val="tx2"/>
                </a:solidFill>
              </a:rPr>
              <a:t>области?</a:t>
            </a:r>
            <a:endParaRPr lang="ru-RU" sz="3200" b="1" dirty="0">
              <a:solidFill>
                <a:schemeClr val="tx2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978052"/>
              </p:ext>
            </p:extLst>
          </p:nvPr>
        </p:nvGraphicFramePr>
        <p:xfrm>
          <a:off x="0" y="1326315"/>
          <a:ext cx="9143999" cy="553168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288854"/>
                <a:gridCol w="469837"/>
                <a:gridCol w="453269"/>
                <a:gridCol w="720080"/>
                <a:gridCol w="1008112"/>
                <a:gridCol w="1008112"/>
                <a:gridCol w="720080"/>
                <a:gridCol w="576064"/>
                <a:gridCol w="432048"/>
                <a:gridCol w="467543"/>
              </a:tblGrid>
              <a:tr h="2384302">
                <a:tc>
                  <a:txBody>
                    <a:bodyPr/>
                    <a:lstStyle/>
                    <a:p>
                      <a:r>
                        <a:rPr lang="ru-RU" sz="2800" i="1" dirty="0" smtClean="0"/>
                        <a:t>Вид деятельности/ </a:t>
                      </a:r>
                    </a:p>
                    <a:p>
                      <a:r>
                        <a:rPr lang="ru-RU" sz="2800" i="1" dirty="0" smtClean="0"/>
                        <a:t>Образовательная область</a:t>
                      </a:r>
                      <a:endParaRPr lang="ru-RU" sz="2800" i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Игровая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>
                          <a:latin typeface="+mj-lt"/>
                          <a:cs typeface="Arial" panose="020B0604020202020204" pitchFamily="34" charset="0"/>
                        </a:rPr>
                        <a:t>Коммуникативная</a:t>
                      </a:r>
                      <a:endParaRPr lang="ru-RU" sz="19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b="1" dirty="0" smtClean="0"/>
                        <a:t>Познавательно-исследовательская</a:t>
                      </a:r>
                      <a:endParaRPr lang="ru-RU" sz="1900" b="1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Восприятие художественной</a:t>
                      </a:r>
                      <a:r>
                        <a:rPr lang="ru-RU" sz="1900" baseline="0" dirty="0" smtClean="0"/>
                        <a:t> </a:t>
                      </a:r>
                      <a:r>
                        <a:rPr lang="ru-RU" sz="1900" dirty="0" smtClean="0"/>
                        <a:t>литературы и фольк.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Самообслуживание </a:t>
                      </a:r>
                    </a:p>
                    <a:p>
                      <a:r>
                        <a:rPr lang="ru-RU" sz="1900" dirty="0" smtClean="0"/>
                        <a:t>и  элементарный</a:t>
                      </a:r>
                      <a:r>
                        <a:rPr lang="ru-RU" sz="1900" baseline="0" dirty="0" smtClean="0"/>
                        <a:t> </a:t>
                      </a:r>
                      <a:r>
                        <a:rPr lang="ru-RU" sz="1900" dirty="0" smtClean="0"/>
                        <a:t>бытовой</a:t>
                      </a:r>
                      <a:r>
                        <a:rPr lang="ru-RU" sz="1900" baseline="0" dirty="0" smtClean="0"/>
                        <a:t> </a:t>
                      </a:r>
                      <a:r>
                        <a:rPr lang="ru-RU" sz="1900" dirty="0" smtClean="0"/>
                        <a:t>труд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Конструирование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Изобразительная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Музыкальная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Двигательная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</a:tr>
              <a:tr h="720871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Социально-коммуникативное развитие</a:t>
                      </a:r>
                      <a:endParaRPr lang="ru-RU" sz="2000" b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11939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Познавательное развитие</a:t>
                      </a:r>
                      <a:endParaRPr lang="ru-RU" sz="2000" b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8315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Речевое развитие</a:t>
                      </a:r>
                      <a:endParaRPr lang="ru-RU" sz="2000" b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720871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Художественно-эстетическое развитие</a:t>
                      </a:r>
                      <a:endParaRPr lang="ru-RU" sz="2000" b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75387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Физическое развитие</a:t>
                      </a:r>
                      <a:endParaRPr lang="ru-RU" sz="2000" b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314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41" y="139705"/>
            <a:ext cx="9144000" cy="1052736"/>
          </a:xfrm>
          <a:prstGeom prst="roundRect">
            <a:avLst/>
          </a:prstGeom>
          <a:solidFill>
            <a:srgbClr val="99FF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Какой вклад вносит вид деятельности в реализацию задач той или иной образовательной </a:t>
            </a:r>
            <a:r>
              <a:rPr lang="ru-RU" sz="2400" b="1" dirty="0" smtClean="0">
                <a:solidFill>
                  <a:schemeClr val="tx2"/>
                </a:solidFill>
              </a:rPr>
              <a:t>области?</a:t>
            </a:r>
            <a:endParaRPr lang="ru-RU" sz="3200" b="1" dirty="0">
              <a:solidFill>
                <a:schemeClr val="tx2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683627"/>
              </p:ext>
            </p:extLst>
          </p:nvPr>
        </p:nvGraphicFramePr>
        <p:xfrm>
          <a:off x="0" y="1326315"/>
          <a:ext cx="9143999" cy="553168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288854"/>
                <a:gridCol w="469837"/>
                <a:gridCol w="453269"/>
                <a:gridCol w="720080"/>
                <a:gridCol w="1008112"/>
                <a:gridCol w="1008112"/>
                <a:gridCol w="720080"/>
                <a:gridCol w="576064"/>
                <a:gridCol w="432048"/>
                <a:gridCol w="467543"/>
              </a:tblGrid>
              <a:tr h="2384302">
                <a:tc>
                  <a:txBody>
                    <a:bodyPr/>
                    <a:lstStyle/>
                    <a:p>
                      <a:r>
                        <a:rPr lang="ru-RU" sz="2800" i="1" dirty="0" smtClean="0"/>
                        <a:t>Вид деятельности/ </a:t>
                      </a:r>
                    </a:p>
                    <a:p>
                      <a:r>
                        <a:rPr lang="ru-RU" sz="2800" i="1" dirty="0" smtClean="0"/>
                        <a:t>Образовательная область</a:t>
                      </a:r>
                      <a:endParaRPr lang="ru-RU" sz="2800" i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Игровая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>
                          <a:latin typeface="+mj-lt"/>
                          <a:cs typeface="Arial" panose="020B0604020202020204" pitchFamily="34" charset="0"/>
                        </a:rPr>
                        <a:t>Коммуникативная</a:t>
                      </a:r>
                      <a:endParaRPr lang="ru-RU" sz="19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b="1" dirty="0" smtClean="0"/>
                        <a:t>Познавательно-исследовательская</a:t>
                      </a:r>
                      <a:endParaRPr lang="ru-RU" sz="1900" b="1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Восприятие художественной</a:t>
                      </a:r>
                      <a:r>
                        <a:rPr lang="ru-RU" sz="1900" baseline="0" dirty="0" smtClean="0"/>
                        <a:t> </a:t>
                      </a:r>
                      <a:r>
                        <a:rPr lang="ru-RU" sz="1900" dirty="0" smtClean="0"/>
                        <a:t>литературы и фольк.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Самообслуживание </a:t>
                      </a:r>
                    </a:p>
                    <a:p>
                      <a:r>
                        <a:rPr lang="ru-RU" sz="1900" dirty="0" smtClean="0"/>
                        <a:t>и  элементарный</a:t>
                      </a:r>
                      <a:r>
                        <a:rPr lang="ru-RU" sz="1900" baseline="0" dirty="0" smtClean="0"/>
                        <a:t> </a:t>
                      </a:r>
                      <a:r>
                        <a:rPr lang="ru-RU" sz="1900" dirty="0" smtClean="0"/>
                        <a:t>бытовой</a:t>
                      </a:r>
                      <a:r>
                        <a:rPr lang="ru-RU" sz="1900" baseline="0" dirty="0" smtClean="0"/>
                        <a:t> </a:t>
                      </a:r>
                      <a:r>
                        <a:rPr lang="ru-RU" sz="1900" dirty="0" smtClean="0"/>
                        <a:t>труд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Конструирование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Изобразительная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Музыкальная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Двигательная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</a:tr>
              <a:tr h="720871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Социально-коммуникативное развитие</a:t>
                      </a:r>
                      <a:endParaRPr lang="ru-RU" sz="2000" b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11939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Познавательное развитие</a:t>
                      </a:r>
                      <a:endParaRPr lang="ru-RU" sz="2000" b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8315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Речевое развитие</a:t>
                      </a:r>
                      <a:endParaRPr lang="ru-RU" sz="2000" b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720871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Художественно-эстетическое развитие</a:t>
                      </a:r>
                      <a:endParaRPr lang="ru-RU" sz="2000" b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75387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Физическое развитие</a:t>
                      </a:r>
                      <a:endParaRPr lang="ru-RU" sz="2000" b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514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41" y="139705"/>
            <a:ext cx="9144000" cy="1052736"/>
          </a:xfrm>
          <a:prstGeom prst="roundRect">
            <a:avLst/>
          </a:prstGeom>
          <a:solidFill>
            <a:srgbClr val="99FF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Какой вклад вносит вид деятельности в реализацию задач той или иной образовательной </a:t>
            </a:r>
            <a:r>
              <a:rPr lang="ru-RU" sz="2400" b="1" dirty="0" smtClean="0">
                <a:solidFill>
                  <a:schemeClr val="tx2"/>
                </a:solidFill>
              </a:rPr>
              <a:t>области?</a:t>
            </a:r>
            <a:endParaRPr lang="ru-RU" sz="3200" b="1" dirty="0">
              <a:solidFill>
                <a:schemeClr val="tx2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92690"/>
              </p:ext>
            </p:extLst>
          </p:nvPr>
        </p:nvGraphicFramePr>
        <p:xfrm>
          <a:off x="0" y="1326315"/>
          <a:ext cx="9143999" cy="553168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288854"/>
                <a:gridCol w="469837"/>
                <a:gridCol w="453269"/>
                <a:gridCol w="720080"/>
                <a:gridCol w="1008112"/>
                <a:gridCol w="1008112"/>
                <a:gridCol w="720080"/>
                <a:gridCol w="576064"/>
                <a:gridCol w="432048"/>
                <a:gridCol w="467543"/>
              </a:tblGrid>
              <a:tr h="2384302">
                <a:tc>
                  <a:txBody>
                    <a:bodyPr/>
                    <a:lstStyle/>
                    <a:p>
                      <a:r>
                        <a:rPr lang="ru-RU" sz="2800" i="1" dirty="0" smtClean="0"/>
                        <a:t>Вид деятельности/ </a:t>
                      </a:r>
                    </a:p>
                    <a:p>
                      <a:r>
                        <a:rPr lang="ru-RU" sz="2800" i="1" dirty="0" smtClean="0"/>
                        <a:t>Образовательная область</a:t>
                      </a:r>
                      <a:endParaRPr lang="ru-RU" sz="2800" i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Игровая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>
                          <a:latin typeface="+mj-lt"/>
                          <a:cs typeface="Arial" panose="020B0604020202020204" pitchFamily="34" charset="0"/>
                        </a:rPr>
                        <a:t>Коммуникативная</a:t>
                      </a:r>
                      <a:endParaRPr lang="ru-RU" sz="19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b="1" dirty="0" smtClean="0"/>
                        <a:t>Познавательно-исследовательская</a:t>
                      </a:r>
                      <a:endParaRPr lang="ru-RU" sz="1900" b="1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Восприятие художественной</a:t>
                      </a:r>
                      <a:r>
                        <a:rPr lang="ru-RU" sz="1900" baseline="0" dirty="0" smtClean="0"/>
                        <a:t> </a:t>
                      </a:r>
                      <a:r>
                        <a:rPr lang="ru-RU" sz="1900" dirty="0" smtClean="0"/>
                        <a:t>литературы и фольк.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Самообслуживание </a:t>
                      </a:r>
                    </a:p>
                    <a:p>
                      <a:r>
                        <a:rPr lang="ru-RU" sz="1900" dirty="0" smtClean="0"/>
                        <a:t>и  элементарный</a:t>
                      </a:r>
                      <a:r>
                        <a:rPr lang="ru-RU" sz="1900" baseline="0" dirty="0" smtClean="0"/>
                        <a:t> </a:t>
                      </a:r>
                      <a:r>
                        <a:rPr lang="ru-RU" sz="1900" dirty="0" smtClean="0"/>
                        <a:t>бытовой</a:t>
                      </a:r>
                      <a:r>
                        <a:rPr lang="ru-RU" sz="1900" baseline="0" dirty="0" smtClean="0"/>
                        <a:t> </a:t>
                      </a:r>
                      <a:r>
                        <a:rPr lang="ru-RU" sz="1900" dirty="0" smtClean="0"/>
                        <a:t>труд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Конструирование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Изобразительная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Музыкальная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Двигательная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</a:tr>
              <a:tr h="720871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Социально-коммуникативное развитие</a:t>
                      </a:r>
                      <a:endParaRPr lang="ru-RU" sz="2000" b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11939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Познавательное развитие</a:t>
                      </a:r>
                      <a:endParaRPr lang="ru-RU" sz="2000" b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8315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Речевое развитие</a:t>
                      </a:r>
                      <a:endParaRPr lang="ru-RU" sz="2000" b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720871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Художественно-эстетическое развитие</a:t>
                      </a:r>
                      <a:endParaRPr lang="ru-RU" sz="2000" b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75387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Физическое развитие</a:t>
                      </a:r>
                      <a:endParaRPr lang="ru-RU" sz="2000" b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218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41" y="139705"/>
            <a:ext cx="9144000" cy="1052736"/>
          </a:xfrm>
          <a:prstGeom prst="roundRect">
            <a:avLst/>
          </a:prstGeom>
          <a:solidFill>
            <a:srgbClr val="99FF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Какой вклад вносит вид деятельности в реализацию задач той или иной образовательной </a:t>
            </a:r>
            <a:r>
              <a:rPr lang="ru-RU" sz="2400" b="1" dirty="0" smtClean="0">
                <a:solidFill>
                  <a:schemeClr val="tx2"/>
                </a:solidFill>
              </a:rPr>
              <a:t>области?</a:t>
            </a:r>
            <a:endParaRPr lang="ru-RU" sz="3200" b="1" dirty="0">
              <a:solidFill>
                <a:schemeClr val="tx2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94416"/>
              </p:ext>
            </p:extLst>
          </p:nvPr>
        </p:nvGraphicFramePr>
        <p:xfrm>
          <a:off x="0" y="1326315"/>
          <a:ext cx="9143999" cy="553168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288854"/>
                <a:gridCol w="469837"/>
                <a:gridCol w="453269"/>
                <a:gridCol w="720080"/>
                <a:gridCol w="1008112"/>
                <a:gridCol w="1008112"/>
                <a:gridCol w="720080"/>
                <a:gridCol w="576064"/>
                <a:gridCol w="432048"/>
                <a:gridCol w="467543"/>
              </a:tblGrid>
              <a:tr h="2384302">
                <a:tc>
                  <a:txBody>
                    <a:bodyPr/>
                    <a:lstStyle/>
                    <a:p>
                      <a:r>
                        <a:rPr lang="ru-RU" sz="2800" i="1" dirty="0" smtClean="0"/>
                        <a:t>Вид деятельности/ </a:t>
                      </a:r>
                    </a:p>
                    <a:p>
                      <a:r>
                        <a:rPr lang="ru-RU" sz="2800" i="1" dirty="0" smtClean="0"/>
                        <a:t>Образовательная область</a:t>
                      </a:r>
                      <a:endParaRPr lang="ru-RU" sz="2800" i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Игровая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>
                          <a:latin typeface="+mj-lt"/>
                          <a:cs typeface="Arial" panose="020B0604020202020204" pitchFamily="34" charset="0"/>
                        </a:rPr>
                        <a:t>Коммуникативная</a:t>
                      </a:r>
                      <a:endParaRPr lang="ru-RU" sz="19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b="1" dirty="0" smtClean="0"/>
                        <a:t>Познавательно-исследовательская</a:t>
                      </a:r>
                      <a:endParaRPr lang="ru-RU" sz="1900" b="1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Восприятие художественной</a:t>
                      </a:r>
                      <a:r>
                        <a:rPr lang="ru-RU" sz="1900" baseline="0" dirty="0" smtClean="0"/>
                        <a:t> </a:t>
                      </a:r>
                      <a:r>
                        <a:rPr lang="ru-RU" sz="1900" dirty="0" smtClean="0"/>
                        <a:t>литературы и фольк.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Самообслуживание </a:t>
                      </a:r>
                    </a:p>
                    <a:p>
                      <a:r>
                        <a:rPr lang="ru-RU" sz="1900" dirty="0" smtClean="0"/>
                        <a:t>и  элементарный</a:t>
                      </a:r>
                      <a:r>
                        <a:rPr lang="ru-RU" sz="1900" baseline="0" dirty="0" smtClean="0"/>
                        <a:t> </a:t>
                      </a:r>
                      <a:r>
                        <a:rPr lang="ru-RU" sz="1900" dirty="0" smtClean="0"/>
                        <a:t>бытовой</a:t>
                      </a:r>
                      <a:r>
                        <a:rPr lang="ru-RU" sz="1900" baseline="0" dirty="0" smtClean="0"/>
                        <a:t> </a:t>
                      </a:r>
                      <a:r>
                        <a:rPr lang="ru-RU" sz="1900" dirty="0" smtClean="0"/>
                        <a:t>труд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Конструирование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Изобразительная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Музыкальная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Двигательная</a:t>
                      </a:r>
                      <a:endParaRPr lang="ru-RU" sz="1900" dirty="0"/>
                    </a:p>
                  </a:txBody>
                  <a:tcPr vert="vert270">
                    <a:solidFill>
                      <a:srgbClr val="FFFF99"/>
                    </a:solidFill>
                  </a:tcPr>
                </a:tc>
              </a:tr>
              <a:tr h="720871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Социально-коммуникативное развитие</a:t>
                      </a:r>
                      <a:endParaRPr lang="ru-RU" sz="2000" b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611939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Познавательное развитие</a:t>
                      </a:r>
                      <a:endParaRPr lang="ru-RU" sz="2000" b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518315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Речевое развитие</a:t>
                      </a:r>
                      <a:endParaRPr lang="ru-RU" sz="2000" b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720871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Художественно-эстетическое развитие</a:t>
                      </a:r>
                      <a:endParaRPr lang="ru-RU" sz="2000" b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575387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Физическое развитие</a:t>
                      </a:r>
                      <a:endParaRPr lang="ru-RU" sz="2000" b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800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 rot="20662252">
            <a:off x="457600" y="2192787"/>
            <a:ext cx="4896544" cy="127617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Опора на ведущие виды деятельности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 rot="397801">
            <a:off x="4043403" y="2776513"/>
            <a:ext cx="4896544" cy="1276176"/>
          </a:xfrm>
          <a:prstGeom prst="ellipse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Самостоятельность детей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 rot="20662252">
            <a:off x="417591" y="3693005"/>
            <a:ext cx="4896544" cy="1276176"/>
          </a:xfrm>
          <a:prstGeom prst="ellipse">
            <a:avLst/>
          </a:prstGeom>
          <a:solidFill>
            <a:srgbClr val="99FF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Поддержка детской инициативы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 rot="700912">
            <a:off x="3747129" y="4359358"/>
            <a:ext cx="5057243" cy="143348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Партнерские отношения с педагогом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27584" y="692696"/>
            <a:ext cx="7632848" cy="100811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Чем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отличается работа до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ФГОС ДО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и после его введения? </a:t>
            </a:r>
          </a:p>
        </p:txBody>
      </p:sp>
    </p:spTree>
    <p:extLst>
      <p:ext uri="{BB962C8B-B14F-4D97-AF65-F5344CB8AC3E}">
        <p14:creationId xmlns:p14="http://schemas.microsoft.com/office/powerpoint/2010/main" val="386061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23528" y="764704"/>
            <a:ext cx="8424936" cy="2520280"/>
          </a:xfrm>
          <a:prstGeom prst="roundRect">
            <a:avLst/>
          </a:prstGeom>
          <a:solidFill>
            <a:srgbClr val="99FF99"/>
          </a:solidFill>
          <a:ln>
            <a:solidFill>
              <a:srgbClr val="99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Как спланировать образовательный процесс через виды деятельности?</a:t>
            </a:r>
            <a:endParaRPr lang="ru-RU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2" name="Picture 4" descr="C:\Users\msi\Documents\план пр пр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799" y="3312242"/>
            <a:ext cx="5212643" cy="293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12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364310"/>
              </p:ext>
            </p:extLst>
          </p:nvPr>
        </p:nvGraphicFramePr>
        <p:xfrm>
          <a:off x="0" y="-5719"/>
          <a:ext cx="9144000" cy="68911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55776"/>
                <a:gridCol w="1368152"/>
                <a:gridCol w="1368152"/>
                <a:gridCol w="1224136"/>
                <a:gridCol w="1296144"/>
                <a:gridCol w="1331640"/>
              </a:tblGrid>
              <a:tr h="623455">
                <a:tc gridSpan="6"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Композиция видов детской деятельности в примерном режиме дня ДОО.</a:t>
                      </a:r>
                    </a:p>
                    <a:p>
                      <a:pPr algn="ctr"/>
                      <a:r>
                        <a:rPr lang="ru-RU" b="1" dirty="0" smtClean="0"/>
                        <a:t>Младшая</a:t>
                      </a:r>
                      <a:r>
                        <a:rPr lang="ru-RU" b="1" baseline="0" dirty="0" smtClean="0"/>
                        <a:t> группа (3-4 года)</a:t>
                      </a:r>
                      <a:endParaRPr lang="ru-RU" b="1" dirty="0"/>
                    </a:p>
                  </a:txBody>
                  <a:tcPr>
                    <a:solidFill>
                      <a:srgbClr val="99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1265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Режимные моменты</a:t>
                      </a:r>
                      <a:endParaRPr lang="ru-RU" b="1" dirty="0"/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Пн</a:t>
                      </a:r>
                      <a:endParaRPr lang="ru-RU" dirty="0"/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Вт</a:t>
                      </a:r>
                      <a:endParaRPr lang="ru-RU" dirty="0"/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Ср</a:t>
                      </a:r>
                      <a:endParaRPr lang="ru-RU" dirty="0"/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Чт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Пт</a:t>
                      </a:r>
                      <a:endParaRPr lang="ru-RU" dirty="0"/>
                    </a:p>
                  </a:txBody>
                  <a:tcPr>
                    <a:solidFill>
                      <a:srgbClr val="FF9933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Зарядка</a:t>
                      </a:r>
                      <a:endParaRPr lang="ru-RU" b="1" dirty="0"/>
                    </a:p>
                  </a:txBody>
                  <a:tcPr>
                    <a:solidFill>
                      <a:srgbClr val="FF9933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Двигательная деятельность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5432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Подготовка  к завтраку</a:t>
                      </a:r>
                      <a:endParaRPr lang="ru-RU" b="1" dirty="0"/>
                    </a:p>
                  </a:txBody>
                  <a:tcPr>
                    <a:solidFill>
                      <a:srgbClr val="FF9933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Самообслуживание и элементарный бытовой труд (СБТ)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4860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Завтрак</a:t>
                      </a:r>
                      <a:endParaRPr lang="ru-RU" b="1" dirty="0"/>
                    </a:p>
                  </a:txBody>
                  <a:tcPr>
                    <a:solidFill>
                      <a:srgbClr val="FF9933"/>
                    </a:solidFill>
                  </a:tcPr>
                </a:tc>
                <a:tc gridSpan="5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23455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Самостоятельная деятельность </a:t>
                      </a:r>
                      <a:r>
                        <a:rPr lang="ru-RU" sz="1600" b="1" baseline="0" dirty="0" smtClean="0"/>
                        <a:t> (</a:t>
                      </a:r>
                      <a:r>
                        <a:rPr lang="ru-RU" sz="1600" b="1" dirty="0" smtClean="0"/>
                        <a:t>Мы сами)</a:t>
                      </a:r>
                      <a:endParaRPr lang="ru-RU" sz="1600" b="1" dirty="0"/>
                    </a:p>
                  </a:txBody>
                  <a:tcPr>
                    <a:solidFill>
                      <a:srgbClr val="FF9933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Различные виды деятельности и формы активности по выбору ребенка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29269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Совместная образовательная </a:t>
                      </a:r>
                    </a:p>
                    <a:p>
                      <a:r>
                        <a:rPr lang="ru-RU" b="1" dirty="0" smtClean="0"/>
                        <a:t>деятельность </a:t>
                      </a:r>
                    </a:p>
                    <a:p>
                      <a:r>
                        <a:rPr lang="ru-RU" b="1" dirty="0" smtClean="0"/>
                        <a:t>(Мы вместе)</a:t>
                      </a:r>
                      <a:endParaRPr lang="ru-RU" b="1" dirty="0"/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3681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Совместная образовательная деятельность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(Мы вместе)</a:t>
                      </a:r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2345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Подготовка к прогулке, прогулка</a:t>
                      </a:r>
                      <a:endParaRPr lang="ru-RU" b="1" dirty="0"/>
                    </a:p>
                  </a:txBody>
                  <a:tcPr>
                    <a:solidFill>
                      <a:srgbClr val="FF9933"/>
                    </a:solidFill>
                  </a:tcPr>
                </a:tc>
                <a:tc gridSpan="5">
                  <a:txBody>
                    <a:bodyPr/>
                    <a:lstStyle/>
                    <a:p>
                      <a:r>
                        <a:rPr lang="ru-RU" dirty="0" smtClean="0"/>
                        <a:t>СБТ, НДА (нерегламентированная двигательная активность)</a:t>
                      </a:r>
                      <a:r>
                        <a:rPr lang="ru-RU" baseline="0" dirty="0" smtClean="0"/>
                        <a:t>, познавательно-исследовательская, коммуникативная, игровая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0227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«Мы сами»</a:t>
                      </a:r>
                      <a:endParaRPr lang="ru-RU" b="1" dirty="0"/>
                    </a:p>
                  </a:txBody>
                  <a:tcPr>
                    <a:solidFill>
                      <a:srgbClr val="FF9933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 выбору ребенка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9780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Подготовка к обеду</a:t>
                      </a:r>
                      <a:endParaRPr lang="ru-RU" b="1" dirty="0"/>
                    </a:p>
                  </a:txBody>
                  <a:tcPr>
                    <a:solidFill>
                      <a:srgbClr val="FF9933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СБТ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29" name="Picture 5" descr="C:\Users\msi\Documents\Podgotovka_abiturientov_k_CT_po_biologii_pomosch_shkolnikam прозр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3"/>
          <a:stretch/>
        </p:blipFill>
        <p:spPr bwMode="auto">
          <a:xfrm>
            <a:off x="3979249" y="2882999"/>
            <a:ext cx="1244170" cy="118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msi\Documents\говорят проз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025" y="4200194"/>
            <a:ext cx="1404989" cy="116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msi\Documents\конструир проз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188" y="4215370"/>
            <a:ext cx="1305955" cy="130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msi\Documents\рис прозр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431" y="2821035"/>
            <a:ext cx="1259632" cy="137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msi\Documents\спорт прозр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9827" b="8524"/>
          <a:stretch/>
        </p:blipFill>
        <p:spPr bwMode="auto">
          <a:xfrm>
            <a:off x="5294036" y="2911045"/>
            <a:ext cx="1271085" cy="105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:\Users\msi\Documents\спорт прозр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9827" b="8524"/>
          <a:stretch/>
        </p:blipFill>
        <p:spPr bwMode="auto">
          <a:xfrm>
            <a:off x="3963631" y="4293096"/>
            <a:ext cx="1313962" cy="109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C:\Users\msi\Documents\спорт прозр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9827" b="8524"/>
          <a:stretch/>
        </p:blipFill>
        <p:spPr bwMode="auto">
          <a:xfrm>
            <a:off x="6478341" y="4288555"/>
            <a:ext cx="1260670" cy="104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msi\Documents\с книгой.jpe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550" y="2948702"/>
            <a:ext cx="1408482" cy="105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msi\Documents\дидакт игра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715" y="2821035"/>
            <a:ext cx="1674225" cy="122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msi\Documents\музыкант пр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88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470" y="4071101"/>
            <a:ext cx="1119123" cy="142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03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308614065"/>
              </p:ext>
            </p:extLst>
          </p:nvPr>
        </p:nvGraphicFramePr>
        <p:xfrm>
          <a:off x="0" y="714078"/>
          <a:ext cx="8892480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323528" y="2060848"/>
            <a:ext cx="2592288" cy="432048"/>
          </a:xfrm>
          <a:prstGeom prst="roundRect">
            <a:avLst/>
          </a:prstGeom>
          <a:solidFill>
            <a:srgbClr val="99FF66"/>
          </a:solidFill>
          <a:ln>
            <a:solidFill>
              <a:srgbClr val="CC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Прогулка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20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323528" y="548680"/>
            <a:ext cx="1584176" cy="158417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</a:rPr>
              <a:t>Мы</a:t>
            </a:r>
            <a:endParaRPr lang="ru-RU" sz="36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907704" y="764704"/>
            <a:ext cx="4032448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FFFF99"/>
                </a:solidFill>
              </a:rPr>
              <a:t>вместе</a:t>
            </a:r>
            <a:endParaRPr lang="ru-RU" sz="2800" b="1" i="1" dirty="0">
              <a:solidFill>
                <a:srgbClr val="FFFF99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 rot="349276">
            <a:off x="1962459" y="1392427"/>
            <a:ext cx="4746524" cy="45207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вместе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 rot="1011313">
            <a:off x="1770738" y="1947945"/>
            <a:ext cx="3374550" cy="48933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</a:rPr>
              <a:t>вместе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 rot="1873941">
            <a:off x="1596009" y="2547230"/>
            <a:ext cx="2827040" cy="42116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</a:rPr>
              <a:t>вместе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 rot="2760259">
            <a:off x="908385" y="3209602"/>
            <a:ext cx="3390081" cy="462644"/>
          </a:xfrm>
          <a:prstGeom prst="ellipse">
            <a:avLst/>
          </a:prstGeom>
          <a:solidFill>
            <a:srgbClr val="33CCFF"/>
          </a:solidFill>
          <a:ln>
            <a:solidFill>
              <a:srgbClr val="33CC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</a:rPr>
              <a:t>вместе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 rot="4045645">
            <a:off x="-128121" y="3955267"/>
            <a:ext cx="4032448" cy="4647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FFFF99"/>
                </a:solidFill>
              </a:rPr>
              <a:t>вместе</a:t>
            </a:r>
            <a:endParaRPr lang="ru-RU" sz="2800" b="1" i="1" dirty="0">
              <a:solidFill>
                <a:srgbClr val="FFFF99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 rot="5561775">
            <a:off x="-1285713" y="4061777"/>
            <a:ext cx="4032448" cy="480791"/>
          </a:xfrm>
          <a:prstGeom prst="ellipse">
            <a:avLst/>
          </a:prstGeom>
          <a:solidFill>
            <a:srgbClr val="990099"/>
          </a:solidFill>
          <a:ln>
            <a:solidFill>
              <a:srgbClr val="9900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FFFF99"/>
                </a:solidFill>
              </a:rPr>
              <a:t>вместе</a:t>
            </a:r>
            <a:endParaRPr lang="ru-RU" sz="2800" b="1" i="1" dirty="0">
              <a:solidFill>
                <a:srgbClr val="FFFF99"/>
              </a:solidFill>
            </a:endParaRPr>
          </a:p>
        </p:txBody>
      </p:sp>
      <p:pic>
        <p:nvPicPr>
          <p:cNvPr id="13" name="Picture 9" descr="C:\Users\msi\Documents\конструир прозр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794" y="4857760"/>
            <a:ext cx="1305955" cy="130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C:\Users\msi\Documents\дидакт игр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518" y="2803579"/>
            <a:ext cx="4830304" cy="352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msi\Documents\Podgotovka_abiturientov_k_CT_po_biologii_pomosch_shkolnikam прозр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3"/>
          <a:stretch/>
        </p:blipFill>
        <p:spPr bwMode="auto">
          <a:xfrm>
            <a:off x="323528" y="5139705"/>
            <a:ext cx="1244170" cy="118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C:\Users\msi\Documents\спорт прозр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9827" b="8524"/>
          <a:stretch/>
        </p:blipFill>
        <p:spPr bwMode="auto">
          <a:xfrm>
            <a:off x="5724128" y="1460324"/>
            <a:ext cx="1271085" cy="105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msi\Documents\с книгой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259" y="4037345"/>
            <a:ext cx="1408482" cy="105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C:\Users\msi\Documents\рис прозр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147" y="255144"/>
            <a:ext cx="1259632" cy="137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7" descr="C:\Users\msi\Documents\музыкант пр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500" y="2874128"/>
            <a:ext cx="1119123" cy="142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C:\Users\msi\Documents\говорят прозр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968" y="1939263"/>
            <a:ext cx="1137580" cy="94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46258" y="0"/>
            <a:ext cx="8064896" cy="5040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Модели образовательного процесса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50457" y="838646"/>
            <a:ext cx="2592288" cy="864096"/>
          </a:xfrm>
          <a:prstGeom prst="roundRect">
            <a:avLst/>
          </a:prstGeom>
          <a:solidFill>
            <a:srgbClr val="99FF99"/>
          </a:solidFill>
          <a:ln>
            <a:solidFill>
              <a:schemeClr val="tx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Самостоятельная деятельность детей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63888" y="826250"/>
            <a:ext cx="2592288" cy="101266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Совместная деятельность  педагога и детей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95578" y="838646"/>
            <a:ext cx="2592288" cy="100811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Взаимодействие с семьями воспитанников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222273"/>
            <a:ext cx="1739097" cy="1304391"/>
          </a:xfrm>
          <a:prstGeom prst="roundRect">
            <a:avLst/>
          </a:prstGeom>
          <a:solidFill>
            <a:srgbClr val="99FF99"/>
          </a:solidFill>
          <a:ln>
            <a:solidFill>
              <a:schemeClr val="tx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Свободная деятельность по интересам ребенка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064296" y="2228842"/>
            <a:ext cx="1971676" cy="1298893"/>
          </a:xfrm>
          <a:prstGeom prst="roundRect">
            <a:avLst/>
          </a:prstGeom>
          <a:solidFill>
            <a:srgbClr val="99FF99"/>
          </a:solidFill>
          <a:ln>
            <a:solidFill>
              <a:schemeClr val="tx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Опосредованно организованная воспитателем деятельность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868144" y="2349579"/>
            <a:ext cx="1980220" cy="129889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Совместная деятельность в ходе режимных моментов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95612" y="3923804"/>
            <a:ext cx="3240360" cy="172819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Организованная педагогом совместная деятельность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, ограниченная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временем, направленная на решение образовательных задач (НОД) 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303390" y="3932568"/>
            <a:ext cx="2304256" cy="172819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Совместная деятельность, направленная на осуществление функций присмотра и ухода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858254" y="3932568"/>
            <a:ext cx="2268760" cy="171942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Совместная деятельность, направленная на решение образовательных задач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2064296" y="504056"/>
            <a:ext cx="0" cy="321495"/>
          </a:xfrm>
          <a:prstGeom prst="straightConnector1">
            <a:avLst/>
          </a:prstGeom>
          <a:ln w="57150">
            <a:solidFill>
              <a:srgbClr val="0066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644008" y="504056"/>
            <a:ext cx="0" cy="322194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7449988" y="504056"/>
            <a:ext cx="0" cy="360739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962372" y="1702742"/>
            <a:ext cx="0" cy="514033"/>
          </a:xfrm>
          <a:prstGeom prst="straightConnector1">
            <a:avLst/>
          </a:prstGeom>
          <a:ln w="57150">
            <a:solidFill>
              <a:srgbClr val="0066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2627784" y="1702742"/>
            <a:ext cx="0" cy="519531"/>
          </a:xfrm>
          <a:prstGeom prst="straightConnector1">
            <a:avLst/>
          </a:prstGeom>
          <a:ln w="57150">
            <a:solidFill>
              <a:srgbClr val="0066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3779912" y="1838918"/>
            <a:ext cx="1440160" cy="208488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5688632" y="1852341"/>
            <a:ext cx="899592" cy="497238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8244408" y="1852341"/>
            <a:ext cx="370945" cy="2071463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>
            <a:off x="6012160" y="3643727"/>
            <a:ext cx="432048" cy="280077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7335552" y="3643727"/>
            <a:ext cx="356170" cy="280077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Скругленный прямоугольник 31"/>
          <p:cNvSpPr/>
          <p:nvPr/>
        </p:nvSpPr>
        <p:spPr>
          <a:xfrm>
            <a:off x="0" y="6049137"/>
            <a:ext cx="9144000" cy="76638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Комплексное развитие ребенка через различные виды деятельности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37" name="Прямая со стрелкой 36"/>
          <p:cNvCxnSpPr/>
          <p:nvPr/>
        </p:nvCxnSpPr>
        <p:spPr>
          <a:xfrm>
            <a:off x="550457" y="3526664"/>
            <a:ext cx="0" cy="2522473"/>
          </a:xfrm>
          <a:prstGeom prst="straightConnector1">
            <a:avLst/>
          </a:prstGeom>
          <a:ln w="57150">
            <a:solidFill>
              <a:srgbClr val="008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2843808" y="3527735"/>
            <a:ext cx="0" cy="396069"/>
          </a:xfrm>
          <a:prstGeom prst="line">
            <a:avLst/>
          </a:prstGeom>
          <a:ln w="57150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>
            <a:off x="5455518" y="5660760"/>
            <a:ext cx="0" cy="373239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7992634" y="5660760"/>
            <a:ext cx="0" cy="420102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1846601" y="5651996"/>
            <a:ext cx="0" cy="382003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>
            <a:off x="2843808" y="5651996"/>
            <a:ext cx="0" cy="382003"/>
          </a:xfrm>
          <a:prstGeom prst="straightConnector1">
            <a:avLst/>
          </a:prstGeom>
          <a:ln w="57150">
            <a:solidFill>
              <a:srgbClr val="008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>
            <a:off x="7449988" y="5660760"/>
            <a:ext cx="0" cy="373239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18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000"/>
                            </p:stCondLst>
                            <p:childTnLst>
                              <p:par>
                                <p:cTn id="9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3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716" y="5000378"/>
            <a:ext cx="2473052" cy="130894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Первичные представления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36221" y="3717011"/>
            <a:ext cx="2556815" cy="1313757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Формирование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умений 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037538" y="2352249"/>
            <a:ext cx="2422004" cy="139511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Применение умений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991082" y="743938"/>
            <a:ext cx="2987824" cy="1584176"/>
          </a:xfrm>
          <a:prstGeom prst="round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Творческое применение умений в новой ситуации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Выгнутая вверх стрелка 9"/>
          <p:cNvSpPr/>
          <p:nvPr/>
        </p:nvSpPr>
        <p:spPr>
          <a:xfrm rot="19802383">
            <a:off x="2109905" y="2535847"/>
            <a:ext cx="2614755" cy="797595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ыгнутая вверх стрелка 10"/>
          <p:cNvSpPr/>
          <p:nvPr/>
        </p:nvSpPr>
        <p:spPr>
          <a:xfrm rot="19520764">
            <a:off x="4013603" y="1087192"/>
            <a:ext cx="2421983" cy="839876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Выгнутая вверх стрелка 13"/>
          <p:cNvSpPr/>
          <p:nvPr/>
        </p:nvSpPr>
        <p:spPr>
          <a:xfrm rot="19552027">
            <a:off x="94885" y="3799878"/>
            <a:ext cx="2582301" cy="767600"/>
          </a:xfrm>
          <a:prstGeom prst="curved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51520" y="16041"/>
            <a:ext cx="8640960" cy="72789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От первичных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представлений к творческой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деятельности</a:t>
            </a:r>
          </a:p>
        </p:txBody>
      </p:sp>
      <p:pic>
        <p:nvPicPr>
          <p:cNvPr id="12" name="Picture 10" descr="C:\Users\msi\Documents\глобус 1 пр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47" t="9062" r="9177" b="8540"/>
          <a:stretch/>
        </p:blipFill>
        <p:spPr bwMode="auto">
          <a:xfrm>
            <a:off x="80478" y="743938"/>
            <a:ext cx="3009900" cy="300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:\Users\msi\Documents\глобус 2 пр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8" t="4718" r="19386" b="3665"/>
          <a:stretch/>
        </p:blipFill>
        <p:spPr bwMode="auto">
          <a:xfrm>
            <a:off x="5825988" y="2320900"/>
            <a:ext cx="3318012" cy="410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868144" y="4725144"/>
            <a:ext cx="648072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90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polovinka.net/wp-content/uploads/2015/04/t032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922116"/>
            <a:ext cx="3197088" cy="254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si\Documents\sm_fu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392" y="2307203"/>
            <a:ext cx="3343051" cy="410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msi\Documents\image4 п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342" y="3551874"/>
            <a:ext cx="2151658" cy="291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msi\Documents\ni_o_tdah_1024 пр пр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725" y="1590957"/>
            <a:ext cx="3001594" cy="234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76" y="2640352"/>
            <a:ext cx="2192376" cy="236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51519" y="692696"/>
            <a:ext cx="8624923" cy="898261"/>
          </a:xfrm>
          <a:prstGeom prst="roundRect">
            <a:avLst/>
          </a:prstGeom>
          <a:solidFill>
            <a:srgbClr val="99FF99"/>
          </a:solidFill>
          <a:ln>
            <a:solidFill>
              <a:srgbClr val="99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Особенности современных детей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98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67544" y="764704"/>
            <a:ext cx="8208912" cy="5328592"/>
          </a:xfrm>
          <a:prstGeom prst="roundRect">
            <a:avLst/>
          </a:prstGeom>
          <a:solidFill>
            <a:srgbClr val="99FF99"/>
          </a:solidFill>
          <a:ln>
            <a:solidFill>
              <a:srgbClr val="99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ru-RU" altLang="ru-RU" sz="3600" b="1" dirty="0" smtClean="0">
                <a:solidFill>
                  <a:schemeClr val="tx2">
                    <a:lumMod val="75000"/>
                  </a:schemeClr>
                </a:solidFill>
              </a:rPr>
              <a:t>   Современные </a:t>
            </a:r>
            <a:r>
              <a:rPr lang="ru-RU" altLang="ru-RU" sz="3600" b="1" dirty="0">
                <a:solidFill>
                  <a:schemeClr val="tx2">
                    <a:lumMod val="75000"/>
                  </a:schemeClr>
                </a:solidFill>
              </a:rPr>
              <a:t>дети обладают новым типом сознания – системно-смысловым, а не системно-структурным, характерным для детей прошлого века! </a:t>
            </a:r>
          </a:p>
          <a:p>
            <a:pPr algn="r">
              <a:defRPr/>
            </a:pPr>
            <a:r>
              <a:rPr lang="ru-RU" altLang="ru-RU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altLang="ru-RU" sz="3200" i="1" dirty="0">
                <a:solidFill>
                  <a:schemeClr val="tx1"/>
                </a:solidFill>
              </a:rPr>
              <a:t>(</a:t>
            </a:r>
            <a:r>
              <a:rPr lang="ru-RU" altLang="ru-RU" sz="3200" i="1" dirty="0" err="1">
                <a:solidFill>
                  <a:schemeClr val="tx1"/>
                </a:solidFill>
              </a:rPr>
              <a:t>д.п.н</a:t>
            </a:r>
            <a:r>
              <a:rPr lang="ru-RU" altLang="ru-RU" sz="3200" i="1" dirty="0">
                <a:solidFill>
                  <a:schemeClr val="tx1"/>
                </a:solidFill>
              </a:rPr>
              <a:t>., профессор МГПУ Н.А. Горлова, психолингвистическая школа </a:t>
            </a:r>
          </a:p>
          <a:p>
            <a:pPr algn="r">
              <a:defRPr/>
            </a:pPr>
            <a:r>
              <a:rPr lang="ru-RU" altLang="ru-RU" sz="3200" i="1" dirty="0">
                <a:solidFill>
                  <a:schemeClr val="tx1"/>
                </a:solidFill>
              </a:rPr>
              <a:t>А.А. Леонтьева)</a:t>
            </a:r>
          </a:p>
        </p:txBody>
      </p:sp>
    </p:spTree>
    <p:extLst>
      <p:ext uri="{BB962C8B-B14F-4D97-AF65-F5344CB8AC3E}">
        <p14:creationId xmlns:p14="http://schemas.microsoft.com/office/powerpoint/2010/main" val="295139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39552" y="908720"/>
            <a:ext cx="8136904" cy="4104456"/>
          </a:xfrm>
          <a:prstGeom prst="roundRect">
            <a:avLst/>
          </a:prstGeom>
          <a:solidFill>
            <a:srgbClr val="99FF99"/>
          </a:solidFill>
          <a:ln>
            <a:solidFill>
              <a:srgbClr val="99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</a:rPr>
              <a:t>Главные смысловые ориентации детей основываются на разрешении следующих вопросов: «Зачем я в этом мире?», «Зачем мир вокруг меня?» и «Зачем я буду 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это делать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?»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</a:rPr>
              <a:t>.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25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51520" y="620688"/>
            <a:ext cx="8712968" cy="864096"/>
          </a:xfrm>
          <a:prstGeom prst="roundRect">
            <a:avLst/>
          </a:prstGeom>
          <a:solidFill>
            <a:srgbClr val="99FF99"/>
          </a:solidFill>
          <a:ln>
            <a:solidFill>
              <a:srgbClr val="99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Факторы, определяющие глубинные изменения  растущих людей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1520" y="1628800"/>
            <a:ext cx="8712968" cy="4752528"/>
          </a:xfrm>
          <a:prstGeom prst="roundRect">
            <a:avLst/>
          </a:prstGeom>
          <a:solidFill>
            <a:srgbClr val="FFFF99"/>
          </a:solidFill>
          <a:ln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</a:rPr>
              <a:t>1. </a:t>
            </a:r>
            <a:r>
              <a:rPr lang="ru-RU" sz="2600" b="1" dirty="0" err="1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ru-RU" sz="2600" b="1" dirty="0" err="1" smtClean="0">
                <a:solidFill>
                  <a:schemeClr val="tx2">
                    <a:lumMod val="75000"/>
                  </a:schemeClr>
                </a:solidFill>
              </a:rPr>
              <a:t>аркетизация</a:t>
            </a:r>
            <a:r>
              <a:rPr lang="ru-RU" sz="2600" b="1" dirty="0">
                <a:solidFill>
                  <a:schemeClr val="tx2">
                    <a:lumMod val="75000"/>
                  </a:schemeClr>
                </a:solidFill>
              </a:rPr>
              <a:t>, этика рынка, которые усиливают ориентацию детей </a:t>
            </a: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</a:rPr>
              <a:t>на потребление. </a:t>
            </a:r>
          </a:p>
          <a:p>
            <a:pPr algn="just"/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</a:rPr>
              <a:t>2. </a:t>
            </a:r>
            <a:r>
              <a:rPr lang="ru-RU" sz="2600" b="1" dirty="0" err="1">
                <a:solidFill>
                  <a:schemeClr val="tx2">
                    <a:lumMod val="75000"/>
                  </a:schemeClr>
                </a:solidFill>
              </a:rPr>
              <a:t>А</a:t>
            </a:r>
            <a:r>
              <a:rPr lang="ru-RU" sz="2600" b="1" dirty="0" err="1" smtClean="0">
                <a:solidFill>
                  <a:schemeClr val="tx2">
                    <a:lumMod val="75000"/>
                  </a:schemeClr>
                </a:solidFill>
              </a:rPr>
              <a:t>допция</a:t>
            </a:r>
            <a:r>
              <a:rPr lang="ru-RU" sz="2600" b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</a:rPr>
              <a:t>то есть отрыв ребенка </a:t>
            </a:r>
            <a:r>
              <a:rPr lang="ru-RU" sz="2600" b="1" dirty="0">
                <a:solidFill>
                  <a:schemeClr val="tx2">
                    <a:lumMod val="75000"/>
                  </a:schemeClr>
                </a:solidFill>
              </a:rPr>
              <a:t>от </a:t>
            </a: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</a:rPr>
              <a:t>культурных </a:t>
            </a:r>
            <a:r>
              <a:rPr lang="ru-RU" sz="2600" b="1" dirty="0">
                <a:solidFill>
                  <a:schemeClr val="tx2">
                    <a:lumMod val="75000"/>
                  </a:schemeClr>
                </a:solidFill>
              </a:rPr>
              <a:t>традиций общества и его </a:t>
            </a: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</a:rPr>
              <a:t>истории.</a:t>
            </a:r>
          </a:p>
          <a:p>
            <a:pPr algn="just"/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</a:rPr>
              <a:t>3. </a:t>
            </a:r>
            <a:r>
              <a:rPr lang="ru-RU" sz="2600" b="1" dirty="0" err="1" smtClean="0">
                <a:solidFill>
                  <a:schemeClr val="tx2">
                    <a:lumMod val="75000"/>
                  </a:schemeClr>
                </a:solidFill>
              </a:rPr>
              <a:t>Маргинализация</a:t>
            </a: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</a:rPr>
              <a:t>, то </a:t>
            </a:r>
            <a:r>
              <a:rPr lang="ru-RU" sz="2600" b="1" dirty="0">
                <a:solidFill>
                  <a:schemeClr val="tx2">
                    <a:lumMod val="75000"/>
                  </a:schemeClr>
                </a:solidFill>
              </a:rPr>
              <a:t>есть неравный доступ к образовательным ресурсам в </a:t>
            </a: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</a:rPr>
              <a:t>мегаполисе </a:t>
            </a:r>
            <a:r>
              <a:rPr lang="ru-RU" sz="2600" b="1" dirty="0">
                <a:solidFill>
                  <a:schemeClr val="tx2">
                    <a:lumMod val="75000"/>
                  </a:schemeClr>
                </a:solidFill>
              </a:rPr>
              <a:t>и </a:t>
            </a: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</a:rPr>
              <a:t>провинции.</a:t>
            </a:r>
          </a:p>
          <a:p>
            <a:pPr algn="just"/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</a:rPr>
              <a:t>4. </a:t>
            </a:r>
            <a:r>
              <a:rPr lang="ru-RU" sz="26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</a:rPr>
              <a:t>ост девиаций.</a:t>
            </a:r>
          </a:p>
          <a:p>
            <a:pPr algn="just"/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</a:rPr>
              <a:t>5. </a:t>
            </a:r>
            <a:r>
              <a:rPr lang="ru-RU" sz="26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</a:rPr>
              <a:t>тремление </a:t>
            </a:r>
            <a:r>
              <a:rPr lang="ru-RU" sz="2600" b="1" dirty="0">
                <a:solidFill>
                  <a:schemeClr val="tx2">
                    <a:lumMod val="75000"/>
                  </a:schemeClr>
                </a:solidFill>
              </a:rPr>
              <a:t>родителей </a:t>
            </a: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</a:rPr>
              <a:t>ограничивать </a:t>
            </a:r>
            <a:r>
              <a:rPr lang="ru-RU" sz="2600" b="1" dirty="0">
                <a:solidFill>
                  <a:schemeClr val="tx2">
                    <a:lumMod val="75000"/>
                  </a:schemeClr>
                </a:solidFill>
              </a:rPr>
              <a:t>активность и самостоятельность </a:t>
            </a: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</a:rPr>
              <a:t>ребенка.</a:t>
            </a:r>
          </a:p>
          <a:p>
            <a:pPr algn="r"/>
            <a:r>
              <a:rPr lang="ru-RU" sz="2600" i="1" dirty="0" smtClean="0">
                <a:solidFill>
                  <a:schemeClr val="tx2">
                    <a:lumMod val="75000"/>
                  </a:schemeClr>
                </a:solidFill>
              </a:rPr>
              <a:t>(академик и вице-президент РАО </a:t>
            </a:r>
            <a:r>
              <a:rPr lang="ru-RU" sz="2600" i="1" dirty="0" smtClean="0">
                <a:solidFill>
                  <a:schemeClr val="tx2">
                    <a:lumMod val="75000"/>
                  </a:schemeClr>
                </a:solidFill>
              </a:rPr>
              <a:t>Д.И</a:t>
            </a:r>
            <a:r>
              <a:rPr lang="ru-RU" sz="2600" i="1" dirty="0" smtClean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ru-RU" sz="2600" i="1" dirty="0" err="1" smtClean="0">
                <a:solidFill>
                  <a:schemeClr val="tx2">
                    <a:lumMod val="75000"/>
                  </a:schemeClr>
                </a:solidFill>
              </a:rPr>
              <a:t>Фельдштейн</a:t>
            </a:r>
            <a:r>
              <a:rPr lang="ru-RU" sz="2600" i="1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ru-RU" sz="2600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74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755576" y="908720"/>
            <a:ext cx="7560840" cy="194421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Какие возможности дошкольного образования в России недостаточно реализованы?</a:t>
            </a:r>
          </a:p>
        </p:txBody>
      </p:sp>
      <p:pic>
        <p:nvPicPr>
          <p:cNvPr id="2050" name="Picture 2" descr="C:\Users\msi\Downloads\картинки по ДО\прозрачные\с воспитат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36912"/>
            <a:ext cx="5322168" cy="361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si\Downloads\картинки по ДО\прозрачные\с воспитат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370" y="2667744"/>
            <a:ext cx="5358172" cy="363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39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89620" y="68238"/>
            <a:ext cx="8712968" cy="864096"/>
          </a:xfrm>
          <a:prstGeom prst="roundRect">
            <a:avLst/>
          </a:prstGeom>
          <a:solidFill>
            <a:srgbClr val="99FF99"/>
          </a:solidFill>
          <a:ln>
            <a:solidFill>
              <a:srgbClr val="99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Исходя из сказанного выше, можно выделить в структуре совместной образовательной деятельности 5 этапов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1520" y="1052736"/>
            <a:ext cx="8712968" cy="5400600"/>
          </a:xfrm>
          <a:prstGeom prst="roundRect">
            <a:avLst/>
          </a:prstGeom>
          <a:solidFill>
            <a:srgbClr val="FFFF99"/>
          </a:solidFill>
          <a:ln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1. Мотивационный этап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(создание условий для возникновения внутреннего побуждающего мотива к новой деятельности).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just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2. Ориентировочный этап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(формулирование целей деятельности, подбор средств).</a:t>
            </a:r>
          </a:p>
          <a:p>
            <a:pPr algn="just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3. Исполнительский этап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(реализация самой деятельности, получение результата, подведение итогов).</a:t>
            </a:r>
          </a:p>
          <a:p>
            <a:pPr algn="just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4. Рефлексивный этап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(«взгляд назад», выражение  своих эмоций по итогам деятельности).</a:t>
            </a:r>
          </a:p>
          <a:p>
            <a:pPr algn="just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5. Перспективный этап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(выход на самостоятельную деятельность детей).</a:t>
            </a:r>
          </a:p>
        </p:txBody>
      </p:sp>
    </p:spTree>
    <p:extLst>
      <p:ext uri="{BB962C8B-B14F-4D97-AF65-F5344CB8AC3E}">
        <p14:creationId xmlns:p14="http://schemas.microsoft.com/office/powerpoint/2010/main" val="353132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3262463" y="2162765"/>
            <a:ext cx="2880320" cy="1656184"/>
          </a:xfrm>
          <a:prstGeom prst="ellipse">
            <a:avLst/>
          </a:prstGeom>
          <a:solidFill>
            <a:srgbClr val="99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Образовательные области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3528" y="620688"/>
            <a:ext cx="3456384" cy="194421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Социально-коммуникативное развитие</a:t>
            </a:r>
          </a:p>
          <a:p>
            <a:pPr algn="ctr"/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2050" name="Picture 2" descr="C:\Users\msi\Downloads\новые карт\colaborar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28639"/>
            <a:ext cx="3024336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si\Downloads\новые карт\colaborar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4792" l="7218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450" b="46310"/>
          <a:stretch/>
        </p:blipFill>
        <p:spPr bwMode="auto">
          <a:xfrm>
            <a:off x="2584122" y="1036601"/>
            <a:ext cx="897847" cy="131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5580112" y="672308"/>
            <a:ext cx="3168352" cy="18242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Познавательное развитие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2052" name="Picture 4" descr="C:\Users\msi\Downloads\новые карт\проф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7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036601"/>
            <a:ext cx="2128763" cy="196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435968" y="3392996"/>
            <a:ext cx="2282552" cy="2700300"/>
          </a:xfrm>
          <a:prstGeom prst="roundRect">
            <a:avLst/>
          </a:prstGeom>
          <a:solidFill>
            <a:srgbClr val="99FF6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Физическое развитие</a:t>
            </a: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033045" y="4159202"/>
            <a:ext cx="3339155" cy="2016224"/>
          </a:xfrm>
          <a:prstGeom prst="roundRect">
            <a:avLst/>
          </a:prstGeom>
          <a:solidFill>
            <a:srgbClr val="FF996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Художественно-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э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стетическое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развитие</a:t>
            </a: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60232" y="3388619"/>
            <a:ext cx="2282552" cy="2700300"/>
          </a:xfrm>
          <a:prstGeom prst="roundRect">
            <a:avLst/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Речевое развитие</a:t>
            </a: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57" name="Picture 9" descr="3d Man Images, Stock Photos &amp; Illustrations Bigstoc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7" y="3861048"/>
            <a:ext cx="2630573" cy="273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December Master Resale Rights Vaul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8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53" y="4005066"/>
            <a:ext cx="2414760" cy="241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 стрелкой 9"/>
          <p:cNvCxnSpPr>
            <a:stCxn id="5" idx="1"/>
          </p:cNvCxnSpPr>
          <p:nvPr/>
        </p:nvCxnSpPr>
        <p:spPr>
          <a:xfrm flipH="1" flipV="1">
            <a:off x="3118447" y="1976649"/>
            <a:ext cx="565829" cy="42865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5722776" y="2023217"/>
            <a:ext cx="648072" cy="40213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2676612" y="3392997"/>
            <a:ext cx="793717" cy="46805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4315696" y="3782792"/>
            <a:ext cx="421814" cy="38278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6046812" y="3296891"/>
            <a:ext cx="757436" cy="70817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msi\Documents\рис прозр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74"/>
          <a:stretch/>
        </p:blipFill>
        <p:spPr bwMode="auto">
          <a:xfrm>
            <a:off x="4737510" y="3782792"/>
            <a:ext cx="2113456" cy="254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5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95536" y="620688"/>
            <a:ext cx="8424936" cy="936104"/>
          </a:xfrm>
          <a:prstGeom prst="roundRect">
            <a:avLst/>
          </a:prstGeom>
          <a:solidFill>
            <a:srgbClr val="CCFFCC"/>
          </a:solidFill>
          <a:ln>
            <a:solidFill>
              <a:srgbClr val="CCFFCC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Для чего  мы учим разным видам деятельности?</a:t>
            </a:r>
            <a:endParaRPr lang="ru-RU" sz="2800" b="1" dirty="0">
              <a:solidFill>
                <a:schemeClr val="tx2"/>
              </a:solidFill>
            </a:endParaRPr>
          </a:p>
        </p:txBody>
      </p:sp>
      <p:pic>
        <p:nvPicPr>
          <p:cNvPr id="3074" name="Picture 2" descr="C:\Users\msi\Downloads\картинки по ДО\прозрачные\дошк 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729317"/>
            <a:ext cx="2133600" cy="157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si\Downloads\картинки по ДО\прозрачные\дошк 1 проз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418" y="4547782"/>
            <a:ext cx="2694928" cy="175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si\Downloads\картинки по ДО\прозрачные\3 го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298" y="2752321"/>
            <a:ext cx="1700174" cy="172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msi\Downloads\картинки по ДО\прозрачные\худ прозр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88" y="4655222"/>
            <a:ext cx="2125565" cy="150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msi\Downloads\картинки по ДО\прозрачные\дошк 3 прозр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" y="2996951"/>
            <a:ext cx="2388659" cy="175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 стрелкой 9"/>
          <p:cNvCxnSpPr/>
          <p:nvPr/>
        </p:nvCxnSpPr>
        <p:spPr>
          <a:xfrm flipH="1">
            <a:off x="2399747" y="2996951"/>
            <a:ext cx="635106" cy="36004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2774726" y="3620667"/>
            <a:ext cx="520253" cy="103455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4732217" y="3694762"/>
            <a:ext cx="0" cy="10578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85721" y="3620667"/>
            <a:ext cx="615670" cy="8530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6393556" y="3045343"/>
            <a:ext cx="683693" cy="36004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кругленный прямоугольник 15"/>
          <p:cNvSpPr/>
          <p:nvPr/>
        </p:nvSpPr>
        <p:spPr>
          <a:xfrm>
            <a:off x="395536" y="0"/>
            <a:ext cx="8424936" cy="1556792"/>
          </a:xfrm>
          <a:prstGeom prst="roundRect">
            <a:avLst/>
          </a:prstGeom>
          <a:solidFill>
            <a:srgbClr val="CCFFCC"/>
          </a:solidFill>
          <a:ln>
            <a:solidFill>
              <a:srgbClr val="CCFFCC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Для того, чтобы научить </a:t>
            </a:r>
            <a:r>
              <a:rPr lang="ru-RU" sz="2400" b="1" dirty="0">
                <a:solidFill>
                  <a:schemeClr val="tx2"/>
                </a:solidFill>
              </a:rPr>
              <a:t>самостоятельно </a:t>
            </a:r>
            <a:r>
              <a:rPr lang="ru-RU" sz="2400" b="1" dirty="0" smtClean="0">
                <a:solidFill>
                  <a:schemeClr val="tx2"/>
                </a:solidFill>
              </a:rPr>
              <a:t>действовать, ведь </a:t>
            </a:r>
            <a:r>
              <a:rPr lang="ru-RU" sz="2400" b="1" dirty="0">
                <a:solidFill>
                  <a:schemeClr val="tx2"/>
                </a:solidFill>
              </a:rPr>
              <a:t>развивает именно самостоятельная творческая деятельность</a:t>
            </a:r>
          </a:p>
        </p:txBody>
      </p:sp>
      <p:pic>
        <p:nvPicPr>
          <p:cNvPr id="27" name="Picture 6" descr="C:\Users\msi\Downloads\картинки по ДО\прозрачные\с воспитат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853" y="1375092"/>
            <a:ext cx="3358703" cy="227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92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 rot="20662252">
            <a:off x="135407" y="2480632"/>
            <a:ext cx="5445099" cy="138825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Общее развитие дошкольников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 rot="397801">
            <a:off x="3942965" y="2661064"/>
            <a:ext cx="5409486" cy="1890458"/>
          </a:xfrm>
          <a:prstGeom prst="ellipse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Целенаправленное формирование познавательной мотивации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 rot="20662252">
            <a:off x="324314" y="4059067"/>
            <a:ext cx="4896544" cy="1596835"/>
          </a:xfrm>
          <a:prstGeom prst="ellipse">
            <a:avLst/>
          </a:prstGeom>
          <a:solidFill>
            <a:srgbClr val="99FF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Практическую  реализацию индивидуального подхода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 rot="700912">
            <a:off x="3877822" y="4722231"/>
            <a:ext cx="5134248" cy="163289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Условия для самореализации ребенка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27584" y="620688"/>
            <a:ext cx="7632848" cy="14401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Предлагаемые в Программе модели образовательного процесса позволяют осуществить: 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00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 rot="10800000" flipH="1" flipV="1">
            <a:off x="539552" y="692695"/>
            <a:ext cx="8064896" cy="496855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От целевых ориентиров к </a:t>
            </a:r>
            <a:r>
              <a:rPr lang="ru-RU" sz="4000" b="1" dirty="0" err="1" smtClean="0">
                <a:solidFill>
                  <a:schemeClr val="tx2">
                    <a:lumMod val="75000"/>
                  </a:schemeClr>
                </a:solidFill>
              </a:rPr>
              <a:t>метапредметным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 и личностным результатам, или о том, как обеспечить преемственность и непрерывность между дошкольным и начальным общим образованием </a:t>
            </a:r>
            <a:endParaRPr lang="ru-RU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9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755576" y="908720"/>
            <a:ext cx="7560840" cy="194421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Какие качества вы хотите видеть у будущего первоклассника? </a:t>
            </a:r>
            <a:endParaRPr lang="ru-RU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msi\Downloads\картинки по ДО\прозрачные\с воспитат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36912"/>
            <a:ext cx="5322168" cy="361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si\Downloads\картинки по ДО\прозрачные\с воспитат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00" y="2392535"/>
            <a:ext cx="5682208" cy="385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18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 rot="20662252">
            <a:off x="457600" y="2192787"/>
            <a:ext cx="4896544" cy="127617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err="1" smtClean="0">
                <a:solidFill>
                  <a:schemeClr val="tx2">
                    <a:lumMod val="50000"/>
                  </a:schemeClr>
                </a:solidFill>
              </a:rPr>
              <a:t>Коммуникативность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 rot="397801">
            <a:off x="4043403" y="2776513"/>
            <a:ext cx="4896544" cy="1276176"/>
          </a:xfrm>
          <a:prstGeom prst="ellipse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Познавательную активность и мотивацию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 rot="20662252">
            <a:off x="417591" y="3693005"/>
            <a:ext cx="4896544" cy="1276176"/>
          </a:xfrm>
          <a:prstGeom prst="ellipse">
            <a:avLst/>
          </a:prstGeom>
          <a:solidFill>
            <a:srgbClr val="99FF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Самостоятельность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 rot="700912">
            <a:off x="3747129" y="4359358"/>
            <a:ext cx="5057243" cy="143348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Произвольность поведения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27584" y="692696"/>
            <a:ext cx="7632848" cy="7200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Какие качества вы хотите видеть у будущего первоклассника? 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35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5536" y="620688"/>
            <a:ext cx="8424936" cy="5832648"/>
          </a:xfrm>
          <a:prstGeom prst="roundRect">
            <a:avLst/>
          </a:prstGeom>
          <a:solidFill>
            <a:srgbClr val="FF9966"/>
          </a:solidFill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3300"/>
                </a:solidFill>
              </a:rPr>
              <a:t>ФГОС ДО (п. 4.1)</a:t>
            </a:r>
          </a:p>
          <a:p>
            <a:pPr algn="just"/>
            <a:r>
              <a:rPr lang="ru-RU" sz="3600" dirty="0" smtClean="0">
                <a:solidFill>
                  <a:srgbClr val="003300"/>
                </a:solidFill>
              </a:rPr>
              <a:t>   «</a:t>
            </a:r>
            <a:r>
              <a:rPr lang="ru-RU" sz="3600" dirty="0">
                <a:solidFill>
                  <a:srgbClr val="003300"/>
                </a:solidFill>
              </a:rPr>
              <a:t>Требования Стандарта </a:t>
            </a:r>
            <a:r>
              <a:rPr lang="ru-RU" sz="3600" dirty="0" smtClean="0">
                <a:solidFill>
                  <a:srgbClr val="003300"/>
                </a:solidFill>
              </a:rPr>
              <a:t>к результатам </a:t>
            </a:r>
            <a:r>
              <a:rPr lang="ru-RU" sz="3600" dirty="0">
                <a:solidFill>
                  <a:srgbClr val="003300"/>
                </a:solidFill>
              </a:rPr>
              <a:t>освоения </a:t>
            </a:r>
            <a:r>
              <a:rPr lang="ru-RU" sz="3600" dirty="0" smtClean="0">
                <a:solidFill>
                  <a:srgbClr val="003300"/>
                </a:solidFill>
              </a:rPr>
              <a:t>Программы представлены </a:t>
            </a:r>
            <a:r>
              <a:rPr lang="ru-RU" sz="3600" dirty="0">
                <a:solidFill>
                  <a:srgbClr val="003300"/>
                </a:solidFill>
              </a:rPr>
              <a:t>в виде </a:t>
            </a:r>
            <a:r>
              <a:rPr lang="ru-RU" sz="3600" b="1" dirty="0" smtClean="0">
                <a:solidFill>
                  <a:srgbClr val="003300"/>
                </a:solidFill>
              </a:rPr>
              <a:t>целевых ориентиров </a:t>
            </a:r>
            <a:r>
              <a:rPr lang="ru-RU" sz="3600" dirty="0" smtClean="0">
                <a:solidFill>
                  <a:srgbClr val="003300"/>
                </a:solidFill>
              </a:rPr>
              <a:t>дошкольного образования</a:t>
            </a:r>
            <a:r>
              <a:rPr lang="ru-RU" sz="3600" dirty="0">
                <a:solidFill>
                  <a:srgbClr val="003300"/>
                </a:solidFill>
              </a:rPr>
              <a:t>, которые </a:t>
            </a:r>
            <a:r>
              <a:rPr lang="ru-RU" sz="3600" dirty="0" smtClean="0">
                <a:solidFill>
                  <a:srgbClr val="003300"/>
                </a:solidFill>
              </a:rPr>
              <a:t>представляют собой </a:t>
            </a:r>
            <a:r>
              <a:rPr lang="ru-RU" sz="3600" dirty="0">
                <a:solidFill>
                  <a:srgbClr val="003300"/>
                </a:solidFill>
              </a:rPr>
              <a:t>возрастные </a:t>
            </a:r>
            <a:r>
              <a:rPr lang="ru-RU" sz="3600" dirty="0" smtClean="0">
                <a:solidFill>
                  <a:srgbClr val="003300"/>
                </a:solidFill>
              </a:rPr>
              <a:t>характеристики </a:t>
            </a:r>
            <a:r>
              <a:rPr lang="ru-RU" sz="3600" b="1" dirty="0" smtClean="0">
                <a:solidFill>
                  <a:srgbClr val="003300"/>
                </a:solidFill>
              </a:rPr>
              <a:t>возможных</a:t>
            </a:r>
            <a:r>
              <a:rPr lang="ru-RU" sz="3600" dirty="0" smtClean="0">
                <a:solidFill>
                  <a:srgbClr val="003300"/>
                </a:solidFill>
              </a:rPr>
              <a:t> </a:t>
            </a:r>
            <a:r>
              <a:rPr lang="ru-RU" sz="3600" b="1" dirty="0">
                <a:solidFill>
                  <a:srgbClr val="003300"/>
                </a:solidFill>
              </a:rPr>
              <a:t>достижений</a:t>
            </a:r>
            <a:r>
              <a:rPr lang="ru-RU" sz="3600" dirty="0">
                <a:solidFill>
                  <a:srgbClr val="003300"/>
                </a:solidFill>
              </a:rPr>
              <a:t> ребёнка </a:t>
            </a:r>
            <a:r>
              <a:rPr lang="ru-RU" sz="3600" dirty="0" smtClean="0">
                <a:solidFill>
                  <a:srgbClr val="003300"/>
                </a:solidFill>
              </a:rPr>
              <a:t>на этапе </a:t>
            </a:r>
            <a:r>
              <a:rPr lang="ru-RU" sz="3600" dirty="0">
                <a:solidFill>
                  <a:srgbClr val="003300"/>
                </a:solidFill>
              </a:rPr>
              <a:t>завершения </a:t>
            </a:r>
            <a:r>
              <a:rPr lang="ru-RU" sz="3600" dirty="0" smtClean="0">
                <a:solidFill>
                  <a:srgbClr val="003300"/>
                </a:solidFill>
              </a:rPr>
              <a:t>уровня дошкольного </a:t>
            </a:r>
            <a:r>
              <a:rPr lang="ru-RU" sz="3600" dirty="0">
                <a:solidFill>
                  <a:srgbClr val="003300"/>
                </a:solidFill>
              </a:rPr>
              <a:t>образования</a:t>
            </a:r>
            <a:r>
              <a:rPr lang="ru-RU" sz="3600" dirty="0" smtClean="0">
                <a:solidFill>
                  <a:srgbClr val="003300"/>
                </a:solidFill>
              </a:rPr>
              <a:t>…».</a:t>
            </a:r>
            <a:endParaRPr lang="ru-RU" sz="3600" dirty="0" smtClean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55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9155" name="Заголовок 1"/>
          <p:cNvSpPr>
            <a:spLocks noGrp="1"/>
          </p:cNvSpPr>
          <p:nvPr>
            <p:ph type="ctrTitle"/>
          </p:nvPr>
        </p:nvSpPr>
        <p:spPr>
          <a:xfrm>
            <a:off x="684213" y="1916113"/>
            <a:ext cx="7772400" cy="1828800"/>
          </a:xfrm>
        </p:spPr>
        <p:txBody>
          <a:bodyPr/>
          <a:lstStyle/>
          <a:p>
            <a:endParaRPr lang="ru-RU" altLang="ru-RU" smtClean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39750" y="404813"/>
            <a:ext cx="280828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795963" y="404813"/>
            <a:ext cx="295275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Выноска-облако 8"/>
          <p:cNvSpPr/>
          <p:nvPr/>
        </p:nvSpPr>
        <p:spPr>
          <a:xfrm>
            <a:off x="3132138" y="39688"/>
            <a:ext cx="2808287" cy="1081087"/>
          </a:xfrm>
          <a:prstGeom prst="cloudCallou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i="1" dirty="0">
                <a:solidFill>
                  <a:srgbClr val="C00000"/>
                </a:solidFill>
              </a:rPr>
              <a:t>Детский сад</a:t>
            </a:r>
          </a:p>
          <a:p>
            <a:pPr algn="ctr">
              <a:defRPr/>
            </a:pPr>
            <a:r>
              <a:rPr lang="ru-RU" sz="2000" b="1" i="1" dirty="0">
                <a:solidFill>
                  <a:srgbClr val="C00000"/>
                </a:solidFill>
              </a:rPr>
              <a:t>2100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39750" y="6381750"/>
            <a:ext cx="74168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Блок-схема: альтернативный процесс 7"/>
          <p:cNvSpPr/>
          <p:nvPr/>
        </p:nvSpPr>
        <p:spPr>
          <a:xfrm>
            <a:off x="251520" y="40412"/>
            <a:ext cx="8712968" cy="1080119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800" b="1" dirty="0" smtClean="0">
                <a:solidFill>
                  <a:srgbClr val="002060"/>
                </a:solidFill>
              </a:rPr>
              <a:t>Некоторые целевые </a:t>
            </a:r>
            <a:r>
              <a:rPr lang="ru-RU" sz="2800" b="1" dirty="0">
                <a:solidFill>
                  <a:srgbClr val="002060"/>
                </a:solidFill>
              </a:rPr>
              <a:t>ориентиры образования на этапе завершения дошкольного образования: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0" y="1120775"/>
            <a:ext cx="9144000" cy="5737225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just">
              <a:buFontTx/>
              <a:buChar char="-"/>
              <a:defRPr/>
            </a:pPr>
            <a:r>
              <a:rPr lang="ru-RU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овладевает основными культурными способами </a:t>
            </a:r>
            <a:r>
              <a:rPr lang="ru-RU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действий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проявляет </a:t>
            </a:r>
            <a:r>
              <a:rPr lang="ru-RU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инициативу и самостоятельность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разных видах деятельности - игре, общении, познавательно-исследовательской деятельности, конструировании и др.; </a:t>
            </a:r>
          </a:p>
          <a:p>
            <a:pPr algn="just">
              <a:defRPr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способен выбирать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себе род занятий, участников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совместной    деятельности;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обладает установкой </a:t>
            </a:r>
            <a:r>
              <a:rPr lang="ru-RU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положительного отношения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миру, к разным видам труда, другим людям и самому себе, обладает </a:t>
            </a:r>
            <a:r>
              <a:rPr lang="ru-RU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чувством собственного достоинства; 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 </a:t>
            </a:r>
            <a:r>
              <a:rPr lang="ru-RU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взаимодействует со сверстниками и взрослыми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участвует в совместных играх. 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способен </a:t>
            </a:r>
            <a:r>
              <a:rPr lang="ru-RU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договариваться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учитывать интересы и чувства других, </a:t>
            </a:r>
            <a:r>
              <a:rPr lang="ru-RU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сопереживать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неудачам и </a:t>
            </a:r>
            <a:r>
              <a:rPr lang="ru-RU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радоваться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успехам других, адекватно проявляет свои чувства, в том числе </a:t>
            </a:r>
            <a:r>
              <a:rPr lang="ru-RU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чувство веры в себя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старается разрешать конфликты</a:t>
            </a:r>
            <a:r>
              <a:rPr lang="ru-RU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проявляет </a:t>
            </a:r>
            <a:r>
              <a:rPr lang="ru-RU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любознательность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задает вопросы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взрослым и сверстникам, </a:t>
            </a:r>
            <a:r>
              <a:rPr lang="ru-RU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интересуется причинно-следственными связями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пытается самостоятельно </a:t>
            </a:r>
            <a:r>
              <a:rPr lang="ru-RU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придумывать объяснения явлениям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природы и поступкам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людей…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  <a:defRPr/>
            </a:pPr>
            <a:endParaRPr lang="ru-RU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93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828800" y="3643313"/>
            <a:ext cx="5486400" cy="1138237"/>
          </a:xfrm>
          <a:prstGeom prst="rect">
            <a:avLst/>
          </a:prstGeom>
          <a:solidFill>
            <a:srgbClr val="FFCC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 b="1"/>
              <a:t>Традиционный взгляд:   «Дать прочные </a:t>
            </a:r>
            <a:r>
              <a:rPr lang="ru-RU" altLang="ru-RU" sz="3200" b="1"/>
              <a:t>ЗНАНИЯ</a:t>
            </a:r>
            <a:r>
              <a:rPr lang="ru-RU" altLang="ru-RU" sz="4000" b="1"/>
              <a:t>»</a:t>
            </a:r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611188" y="404813"/>
            <a:ext cx="7848600" cy="98107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sz="3200">
              <a:latin typeface="Times New Roman" pitchFamily="18" charset="0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6324600" y="3124200"/>
            <a:ext cx="2963863" cy="2647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400" b="1" u="sng">
                <a:solidFill>
                  <a:srgbClr val="000A10"/>
                </a:solidFill>
              </a:rPr>
              <a:t>Предметные </a:t>
            </a:r>
            <a:r>
              <a:rPr lang="ru-RU" altLang="ru-RU" sz="2400" i="1">
                <a:solidFill>
                  <a:srgbClr val="000A10"/>
                </a:solidFill>
              </a:rPr>
              <a:t> </a:t>
            </a:r>
          </a:p>
          <a:p>
            <a:pPr eaLnBrk="1" hangingPunct="1">
              <a:buFontTx/>
              <a:buChar char="•"/>
            </a:pPr>
            <a:r>
              <a:rPr lang="ru-RU" altLang="ru-RU" sz="2400"/>
              <a:t>опыт</a:t>
            </a:r>
          </a:p>
          <a:p>
            <a:pPr eaLnBrk="1" hangingPunct="1"/>
            <a:r>
              <a:rPr lang="ru-RU" altLang="ru-RU" sz="2400" b="1"/>
              <a:t>получения, преобразования </a:t>
            </a:r>
            <a:r>
              <a:rPr lang="ru-RU" altLang="ru-RU" sz="2400"/>
              <a:t>и </a:t>
            </a:r>
            <a:r>
              <a:rPr lang="ru-RU" altLang="ru-RU" sz="2400" b="1"/>
              <a:t>применения</a:t>
            </a:r>
            <a:r>
              <a:rPr lang="ru-RU" altLang="ru-RU" sz="2400"/>
              <a:t> предметных знаний …</a:t>
            </a:r>
            <a:endParaRPr lang="en-US" altLang="ru-RU" sz="2400"/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276600" y="3048000"/>
            <a:ext cx="3048000" cy="3013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400" b="1" u="sng"/>
              <a:t>Метапредметные</a:t>
            </a:r>
          </a:p>
          <a:p>
            <a:pPr eaLnBrk="1" hangingPunct="1">
              <a:buFontTx/>
              <a:buChar char="•"/>
            </a:pPr>
            <a:r>
              <a:rPr lang="ru-RU" altLang="ru-RU" sz="2400"/>
              <a:t>универсальные учебные</a:t>
            </a:r>
            <a:r>
              <a:rPr lang="ru-RU" altLang="ru-RU" sz="2400" b="1"/>
              <a:t> действия</a:t>
            </a:r>
            <a:r>
              <a:rPr lang="ru-RU" altLang="ru-RU" sz="2400"/>
              <a:t> (</a:t>
            </a:r>
            <a:r>
              <a:rPr lang="ru-RU" altLang="ru-RU" sz="2400" b="1">
                <a:solidFill>
                  <a:srgbClr val="2B03F5"/>
                </a:solidFill>
              </a:rPr>
              <a:t>познавательные</a:t>
            </a:r>
            <a:r>
              <a:rPr lang="ru-RU" altLang="ru-RU" sz="2400" b="1"/>
              <a:t>, </a:t>
            </a:r>
            <a:r>
              <a:rPr lang="ru-RU" altLang="ru-RU" sz="2400" b="1">
                <a:solidFill>
                  <a:srgbClr val="FF9900"/>
                </a:solidFill>
              </a:rPr>
              <a:t>регулятивные</a:t>
            </a:r>
            <a:r>
              <a:rPr lang="ru-RU" altLang="ru-RU" sz="2400" b="1"/>
              <a:t> </a:t>
            </a:r>
            <a:r>
              <a:rPr lang="ru-RU" altLang="ru-RU" sz="2400"/>
              <a:t>и</a:t>
            </a:r>
            <a:r>
              <a:rPr lang="ru-RU" altLang="ru-RU" sz="2400" b="1"/>
              <a:t> </a:t>
            </a:r>
            <a:r>
              <a:rPr lang="ru-RU" altLang="ru-RU" sz="2400" b="1">
                <a:solidFill>
                  <a:srgbClr val="299410"/>
                </a:solidFill>
              </a:rPr>
              <a:t>коммуникативные</a:t>
            </a:r>
            <a:r>
              <a:rPr lang="ru-RU" altLang="ru-RU" sz="2400"/>
              <a:t>) -  основа умения учиться …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4925" y="3114675"/>
            <a:ext cx="3313113" cy="3013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400" b="1" u="sng">
                <a:solidFill>
                  <a:srgbClr val="FF3300"/>
                </a:solidFill>
              </a:rPr>
              <a:t>Личностные</a:t>
            </a:r>
            <a:r>
              <a:rPr lang="ru-RU" altLang="ru-RU" sz="2400" b="1" u="sng">
                <a:solidFill>
                  <a:srgbClr val="000A10"/>
                </a:solidFill>
              </a:rPr>
              <a:t> </a:t>
            </a:r>
          </a:p>
          <a:p>
            <a:pPr eaLnBrk="1" hangingPunct="1">
              <a:buFontTx/>
              <a:buChar char="•"/>
            </a:pPr>
            <a:r>
              <a:rPr lang="ru-RU" altLang="ru-RU" sz="2400" b="1"/>
              <a:t>ценностно-смысловые установки</a:t>
            </a:r>
            <a:r>
              <a:rPr lang="ru-RU" altLang="ru-RU" sz="2400" b="1">
                <a:solidFill>
                  <a:srgbClr val="2B03F5"/>
                </a:solidFill>
              </a:rPr>
              <a:t> </a:t>
            </a:r>
            <a:r>
              <a:rPr lang="ru-RU" altLang="ru-RU" sz="2400"/>
              <a:t>личностной позиции,</a:t>
            </a:r>
          </a:p>
          <a:p>
            <a:pPr eaLnBrk="1" hangingPunct="1">
              <a:buFontTx/>
              <a:buChar char="•"/>
            </a:pPr>
            <a:r>
              <a:rPr lang="ru-RU" altLang="ru-RU" sz="2400"/>
              <a:t>основы российской и  гражданской идентичности …</a:t>
            </a:r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4495800" y="2895600"/>
            <a:ext cx="4763" cy="3810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 flipH="1">
            <a:off x="1692275" y="2971800"/>
            <a:ext cx="746125" cy="161925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7086600" y="2971800"/>
            <a:ext cx="762000" cy="2286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41" name="Text Box 13"/>
          <p:cNvSpPr txBox="1">
            <a:spLocks noChangeArrowheads="1"/>
          </p:cNvSpPr>
          <p:nvPr/>
        </p:nvSpPr>
        <p:spPr bwMode="auto">
          <a:xfrm>
            <a:off x="0" y="1828800"/>
            <a:ext cx="914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/>
              <a:t>ОБРАЗОВАТЕЛЬНЫЕ РЕЗУЛЬТАТЫ                           </a:t>
            </a:r>
            <a:r>
              <a:rPr lang="ru-RU" altLang="ru-RU" b="1"/>
              <a:t>«</a:t>
            </a:r>
            <a:r>
              <a:rPr lang="ru-RU" altLang="ru-RU" b="1" i="1"/>
              <a:t>РАЗВИТИЕ личности обучающегося на основе освоения … </a:t>
            </a:r>
            <a:r>
              <a:rPr lang="ru-RU" altLang="ru-RU" sz="3200" b="1" i="1"/>
              <a:t>ДЕЙСТВИЙ </a:t>
            </a:r>
            <a:r>
              <a:rPr lang="ru-RU" altLang="ru-RU" b="1" i="1"/>
              <a:t>… составляет основной результат образования</a:t>
            </a:r>
            <a:r>
              <a:rPr lang="ru-RU" altLang="ru-RU" b="1"/>
              <a:t>»</a:t>
            </a:r>
            <a:endParaRPr lang="ru-RU" altLang="ru-RU" sz="2400" b="1"/>
          </a:p>
        </p:txBody>
      </p:sp>
      <p:sp>
        <p:nvSpPr>
          <p:cNvPr id="4107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1381125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4000" b="1"/>
              <a:t>ФГОС – это требования к …</a:t>
            </a:r>
          </a:p>
          <a:p>
            <a:pPr algn="ctr" eaLnBrk="1" hangingPunct="1">
              <a:spcBef>
                <a:spcPct val="50000"/>
              </a:spcBef>
            </a:pPr>
            <a:endParaRPr lang="ru-RU" altLang="ru-RU" sz="1000" b="1"/>
          </a:p>
          <a:p>
            <a:pPr algn="ctr" eaLnBrk="1" hangingPunct="1">
              <a:spcBef>
                <a:spcPct val="50000"/>
              </a:spcBef>
            </a:pPr>
            <a:endParaRPr lang="ru-RU" altLang="ru-RU" sz="1000" b="1"/>
          </a:p>
          <a:p>
            <a:pPr algn="ctr" eaLnBrk="1" hangingPunct="1">
              <a:spcBef>
                <a:spcPct val="50000"/>
              </a:spcBef>
            </a:pPr>
            <a:endParaRPr lang="ru-RU" altLang="ru-RU" sz="800" b="1"/>
          </a:p>
        </p:txBody>
      </p:sp>
      <p:sp>
        <p:nvSpPr>
          <p:cNvPr id="4108" name="Text Box 6"/>
          <p:cNvSpPr txBox="1">
            <a:spLocks noChangeArrowheads="1"/>
          </p:cNvSpPr>
          <p:nvPr/>
        </p:nvSpPr>
        <p:spPr bwMode="auto">
          <a:xfrm>
            <a:off x="3429000" y="685800"/>
            <a:ext cx="220980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/>
              <a:t>СТРУКТУРЕ</a:t>
            </a:r>
          </a:p>
        </p:txBody>
      </p:sp>
      <p:sp>
        <p:nvSpPr>
          <p:cNvPr id="4109" name="Text Box 7"/>
          <p:cNvSpPr txBox="1">
            <a:spLocks noChangeArrowheads="1"/>
          </p:cNvSpPr>
          <p:nvPr/>
        </p:nvSpPr>
        <p:spPr bwMode="auto">
          <a:xfrm>
            <a:off x="152400" y="685800"/>
            <a:ext cx="312420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/>
              <a:t>РЕЗУЛЬТАТАМ</a:t>
            </a:r>
            <a:endParaRPr lang="ru-RU" altLang="ru-RU"/>
          </a:p>
        </p:txBody>
      </p:sp>
      <p:sp>
        <p:nvSpPr>
          <p:cNvPr id="4110" name="Text Box 8"/>
          <p:cNvSpPr txBox="1">
            <a:spLocks noChangeArrowheads="1"/>
          </p:cNvSpPr>
          <p:nvPr/>
        </p:nvSpPr>
        <p:spPr bwMode="auto">
          <a:xfrm>
            <a:off x="1066800" y="1066800"/>
            <a:ext cx="731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/>
              <a:t>основной образовательной программы</a:t>
            </a:r>
            <a:endParaRPr lang="ru-RU" altLang="ru-RU" sz="1200"/>
          </a:p>
        </p:txBody>
      </p:sp>
      <p:sp>
        <p:nvSpPr>
          <p:cNvPr id="4111" name="Text Box 9"/>
          <p:cNvSpPr txBox="1">
            <a:spLocks noChangeArrowheads="1"/>
          </p:cNvSpPr>
          <p:nvPr/>
        </p:nvSpPr>
        <p:spPr bwMode="auto">
          <a:xfrm>
            <a:off x="5867400" y="685800"/>
            <a:ext cx="312420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/>
              <a:t>УСЛОВИЯМ</a:t>
            </a:r>
            <a:endParaRPr lang="ru-RU" altLang="ru-RU"/>
          </a:p>
        </p:txBody>
      </p:sp>
      <p:grpSp>
        <p:nvGrpSpPr>
          <p:cNvPr id="4112" name="Group 16"/>
          <p:cNvGrpSpPr>
            <a:grpSpLocks/>
          </p:cNvGrpSpPr>
          <p:nvPr/>
        </p:nvGrpSpPr>
        <p:grpSpPr bwMode="auto">
          <a:xfrm>
            <a:off x="1600200" y="1143000"/>
            <a:ext cx="2895600" cy="838200"/>
            <a:chOff x="1008" y="1104"/>
            <a:chExt cx="1824" cy="528"/>
          </a:xfrm>
        </p:grpSpPr>
        <p:sp>
          <p:nvSpPr>
            <p:cNvPr id="4115" name="Line 8"/>
            <p:cNvSpPr>
              <a:spLocks noChangeShapeType="1"/>
            </p:cNvSpPr>
            <p:nvPr/>
          </p:nvSpPr>
          <p:spPr bwMode="auto">
            <a:xfrm>
              <a:off x="2832" y="1392"/>
              <a:ext cx="0" cy="24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6" name="Line 18"/>
            <p:cNvSpPr>
              <a:spLocks noChangeShapeType="1"/>
            </p:cNvSpPr>
            <p:nvPr/>
          </p:nvSpPr>
          <p:spPr bwMode="auto">
            <a:xfrm flipH="1">
              <a:off x="1008" y="1392"/>
              <a:ext cx="1824" cy="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7" name="Line 19"/>
            <p:cNvSpPr>
              <a:spLocks noChangeShapeType="1"/>
            </p:cNvSpPr>
            <p:nvPr/>
          </p:nvSpPr>
          <p:spPr bwMode="auto">
            <a:xfrm>
              <a:off x="1008" y="1104"/>
              <a:ext cx="0" cy="288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21876" name="Text Box 20"/>
          <p:cNvSpPr txBox="1">
            <a:spLocks noChangeArrowheads="1"/>
          </p:cNvSpPr>
          <p:nvPr/>
        </p:nvSpPr>
        <p:spPr bwMode="auto">
          <a:xfrm>
            <a:off x="152400" y="5334000"/>
            <a:ext cx="8991600" cy="1014413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 dirty="0"/>
              <a:t>Система оценки – новые задания на проверку действий!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2400" dirty="0"/>
              <a:t>Сделаны по </a:t>
            </a:r>
            <a:r>
              <a:rPr lang="ru-RU" altLang="ru-RU" sz="2400" dirty="0" err="1"/>
              <a:t>нач.школе</a:t>
            </a:r>
            <a:r>
              <a:rPr lang="ru-RU" altLang="ru-RU" sz="2400" dirty="0"/>
              <a:t>, начата переработка </a:t>
            </a:r>
            <a:r>
              <a:rPr lang="ru-RU" altLang="ru-RU" sz="2400" dirty="0" smtClean="0"/>
              <a:t>ОГЭ </a:t>
            </a:r>
            <a:r>
              <a:rPr lang="ru-RU" altLang="ru-RU" sz="2400" dirty="0"/>
              <a:t>и ЕГЭ</a:t>
            </a:r>
          </a:p>
        </p:txBody>
      </p:sp>
      <p:sp>
        <p:nvSpPr>
          <p:cNvPr id="121877" name="Text Box 21"/>
          <p:cNvSpPr txBox="1">
            <a:spLocks noChangeArrowheads="1"/>
          </p:cNvSpPr>
          <p:nvPr/>
        </p:nvSpPr>
        <p:spPr bwMode="auto">
          <a:xfrm>
            <a:off x="152400" y="5771356"/>
            <a:ext cx="8991600" cy="1016000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 b="1" dirty="0"/>
              <a:t>АКЦЕНТ СМЕЩАЕТСЯ С ПЕРЕДАЧИ ЗНАНИЙ НА УМЕНИЯ </a:t>
            </a:r>
            <a:r>
              <a:rPr lang="ru-RU" altLang="ru-RU" sz="2800" b="1" dirty="0" smtClean="0"/>
              <a:t>ИМИ </a:t>
            </a:r>
            <a:r>
              <a:rPr lang="ru-RU" altLang="ru-RU" sz="2800" b="1" dirty="0"/>
              <a:t>ПОЛЬЗОВАТЬСЯ!</a:t>
            </a:r>
            <a:r>
              <a:rPr lang="ru-RU" altLang="ru-RU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565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1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1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1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1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animBg="1"/>
      <p:bldP spid="10244" grpId="0" animBg="1"/>
      <p:bldP spid="10245" grpId="0" animBg="1"/>
      <p:bldP spid="10247" grpId="0" animBg="1"/>
      <p:bldP spid="10248" grpId="0" animBg="1"/>
      <p:bldP spid="10249" grpId="0" animBg="1"/>
      <p:bldP spid="48141" grpId="0"/>
      <p:bldP spid="121876" grpId="0" animBg="1"/>
      <p:bldP spid="12187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 rot="20662252">
            <a:off x="135407" y="2480632"/>
            <a:ext cx="5445099" cy="138825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Общее развитие дошкольников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 rot="397801">
            <a:off x="3942965" y="2661064"/>
            <a:ext cx="5409486" cy="1890458"/>
          </a:xfrm>
          <a:prstGeom prst="ellipse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Целенаправленное формирование познавательной мотивации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 rot="20662252">
            <a:off x="324314" y="4059067"/>
            <a:ext cx="4896544" cy="1596835"/>
          </a:xfrm>
          <a:prstGeom prst="ellipse">
            <a:avLst/>
          </a:prstGeom>
          <a:solidFill>
            <a:srgbClr val="99FF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Практическая  реализация индивидуального подхода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 rot="700912">
            <a:off x="3877822" y="4722231"/>
            <a:ext cx="5134248" cy="163289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Условия для самореализации ребенка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27584" y="620688"/>
            <a:ext cx="7632848" cy="98720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В российском дошкольном образовании недостаточно реализованы: 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4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23528" y="692696"/>
            <a:ext cx="8568952" cy="2088232"/>
          </a:xfrm>
          <a:prstGeom prst="roundRect">
            <a:avLst/>
          </a:prstGeom>
          <a:solidFill>
            <a:srgbClr val="FFFF66"/>
          </a:solidFill>
          <a:ln w="5715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Являются  ли целевые ориентиры необходимыми предпосылками для перехода на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следующий, начальный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уровень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общего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образования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?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65200" y="5661248"/>
            <a:ext cx="7278688" cy="639540"/>
          </a:xfrm>
          <a:prstGeom prst="roundRect">
            <a:avLst/>
          </a:prstGeom>
          <a:solidFill>
            <a:srgbClr val="92D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336699"/>
                </a:solidFill>
              </a:rPr>
              <a:t>       </a:t>
            </a:r>
            <a:r>
              <a:rPr lang="ru-RU" sz="2800" b="1" dirty="0">
                <a:solidFill>
                  <a:srgbClr val="FF0000"/>
                </a:solidFill>
              </a:rPr>
              <a:t>Младенческий возраст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79712" y="5013176"/>
            <a:ext cx="5482307" cy="625624"/>
          </a:xfrm>
          <a:prstGeom prst="roundRect">
            <a:avLst/>
          </a:prstGeom>
          <a:solidFill>
            <a:srgbClr val="FF9933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002060"/>
                </a:solidFill>
              </a:rPr>
              <a:t>Ранний возраст</a:t>
            </a:r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2326642" y="3717032"/>
            <a:ext cx="4438277" cy="1293490"/>
          </a:xfrm>
          <a:prstGeom prst="triangle">
            <a:avLst>
              <a:gd name="adj" fmla="val 50827"/>
            </a:avLst>
          </a:prstGeom>
          <a:solidFill>
            <a:srgbClr val="FFFF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Дошкольный возраст</a:t>
            </a:r>
          </a:p>
        </p:txBody>
      </p:sp>
      <p:sp>
        <p:nvSpPr>
          <p:cNvPr id="7" name="Выноска-облако 6"/>
          <p:cNvSpPr/>
          <p:nvPr/>
        </p:nvSpPr>
        <p:spPr>
          <a:xfrm>
            <a:off x="3357648" y="2780928"/>
            <a:ext cx="2376264" cy="1394643"/>
          </a:xfrm>
          <a:prstGeom prst="cloudCallout">
            <a:avLst>
              <a:gd name="adj1" fmla="val -17768"/>
              <a:gd name="adj2" fmla="val 64888"/>
            </a:avLst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Целевые ориентиры</a:t>
            </a:r>
          </a:p>
        </p:txBody>
      </p:sp>
      <p:pic>
        <p:nvPicPr>
          <p:cNvPr id="8" name="Picture 7" descr="C:\Users\msi\Downloads\новорожд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07" y="5016115"/>
            <a:ext cx="1106383" cy="129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:\Users\msi\Downloads\3 го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166891"/>
            <a:ext cx="1454068" cy="147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msi\Downloads\читай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186" y="4058789"/>
            <a:ext cx="1366297" cy="9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516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9155" name="Заголовок 1"/>
          <p:cNvSpPr>
            <a:spLocks noGrp="1"/>
          </p:cNvSpPr>
          <p:nvPr>
            <p:ph type="ctrTitle"/>
          </p:nvPr>
        </p:nvSpPr>
        <p:spPr>
          <a:xfrm>
            <a:off x="684213" y="1916113"/>
            <a:ext cx="7772400" cy="1828800"/>
          </a:xfrm>
        </p:spPr>
        <p:txBody>
          <a:bodyPr/>
          <a:lstStyle/>
          <a:p>
            <a:endParaRPr lang="ru-RU" altLang="ru-RU" smtClean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39750" y="404813"/>
            <a:ext cx="280828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795963" y="404813"/>
            <a:ext cx="295275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Выноска-облако 8"/>
          <p:cNvSpPr/>
          <p:nvPr/>
        </p:nvSpPr>
        <p:spPr>
          <a:xfrm>
            <a:off x="3132138" y="39688"/>
            <a:ext cx="2808287" cy="1081087"/>
          </a:xfrm>
          <a:prstGeom prst="cloudCallou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i="1" dirty="0">
                <a:solidFill>
                  <a:srgbClr val="C00000"/>
                </a:solidFill>
              </a:rPr>
              <a:t>Детский сад</a:t>
            </a:r>
          </a:p>
          <a:p>
            <a:pPr algn="ctr">
              <a:defRPr/>
            </a:pPr>
            <a:r>
              <a:rPr lang="ru-RU" sz="2000" b="1" i="1" dirty="0">
                <a:solidFill>
                  <a:srgbClr val="C00000"/>
                </a:solidFill>
              </a:rPr>
              <a:t>2100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39750" y="6381750"/>
            <a:ext cx="74168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Блок-схема: альтернативный процесс 7"/>
          <p:cNvSpPr/>
          <p:nvPr/>
        </p:nvSpPr>
        <p:spPr>
          <a:xfrm>
            <a:off x="251520" y="40412"/>
            <a:ext cx="8712968" cy="1080119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800" b="1" dirty="0" smtClean="0">
                <a:solidFill>
                  <a:srgbClr val="002060"/>
                </a:solidFill>
              </a:rPr>
              <a:t>Некоторые целевые </a:t>
            </a:r>
            <a:r>
              <a:rPr lang="ru-RU" sz="2800" b="1" dirty="0">
                <a:solidFill>
                  <a:srgbClr val="002060"/>
                </a:solidFill>
              </a:rPr>
              <a:t>ориентиры образования на этапе завершения дошкольного образования: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0" y="1120775"/>
            <a:ext cx="9144000" cy="5737225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just">
              <a:buFontTx/>
              <a:buChar char="-"/>
              <a:defRPr/>
            </a:pPr>
            <a:r>
              <a:rPr lang="ru-RU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овладевает основными культурными способами </a:t>
            </a:r>
            <a:r>
              <a:rPr lang="ru-RU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действий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проявляет </a:t>
            </a:r>
            <a:r>
              <a:rPr lang="ru-RU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инициативу и самостоятельность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разных видах деятельности - игре, общении, познавательно-исследовательской деятельности, конструировании и др.; </a:t>
            </a:r>
          </a:p>
          <a:p>
            <a:pPr algn="just">
              <a:defRPr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способен выбирать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себе род занятий, участников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совместной    деятельности;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обладает установкой </a:t>
            </a:r>
            <a:r>
              <a:rPr lang="ru-RU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положительного отношения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миру, к разным видам труда, другим людям и самому себе, обладает </a:t>
            </a:r>
            <a:r>
              <a:rPr lang="ru-RU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чувством собственного достоинства; 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 </a:t>
            </a:r>
            <a:r>
              <a:rPr lang="ru-RU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взаимодействует со сверстниками и взрослыми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участвует в совместных играх. 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способен </a:t>
            </a:r>
            <a:r>
              <a:rPr lang="ru-RU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договариваться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учитывать интересы и чувства других, </a:t>
            </a:r>
            <a:r>
              <a:rPr lang="ru-RU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сопереживать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неудачам и </a:t>
            </a:r>
            <a:r>
              <a:rPr lang="ru-RU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радоваться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успехам других, адекватно проявляет свои чувства, в том числе </a:t>
            </a:r>
            <a:r>
              <a:rPr lang="ru-RU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чувство веры в себя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старается разрешать конфликты</a:t>
            </a:r>
            <a:r>
              <a:rPr lang="ru-RU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проявляет </a:t>
            </a:r>
            <a:r>
              <a:rPr lang="ru-RU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любознательность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задает вопросы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взрослым и сверстникам, </a:t>
            </a:r>
            <a:r>
              <a:rPr lang="ru-RU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интересуется причинно-следственными связями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пытается самостоятельно </a:t>
            </a:r>
            <a:r>
              <a:rPr lang="ru-RU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придумывать объяснения явлениям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природы и поступкам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людей…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  <a:defRPr/>
            </a:pPr>
            <a:endParaRPr lang="ru-RU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28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9155" name="Заголовок 1"/>
          <p:cNvSpPr>
            <a:spLocks noGrp="1"/>
          </p:cNvSpPr>
          <p:nvPr>
            <p:ph type="ctrTitle"/>
          </p:nvPr>
        </p:nvSpPr>
        <p:spPr>
          <a:xfrm>
            <a:off x="684213" y="1916113"/>
            <a:ext cx="7772400" cy="1828800"/>
          </a:xfrm>
        </p:spPr>
        <p:txBody>
          <a:bodyPr/>
          <a:lstStyle/>
          <a:p>
            <a:endParaRPr lang="ru-RU" altLang="ru-RU" smtClean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39750" y="404813"/>
            <a:ext cx="280828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795963" y="404813"/>
            <a:ext cx="295275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Выноска-облако 8"/>
          <p:cNvSpPr/>
          <p:nvPr/>
        </p:nvSpPr>
        <p:spPr>
          <a:xfrm>
            <a:off x="3132138" y="39688"/>
            <a:ext cx="2808287" cy="1081087"/>
          </a:xfrm>
          <a:prstGeom prst="cloudCallou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i="1" dirty="0">
                <a:solidFill>
                  <a:srgbClr val="C00000"/>
                </a:solidFill>
              </a:rPr>
              <a:t>Детский сад</a:t>
            </a:r>
          </a:p>
          <a:p>
            <a:pPr algn="ctr">
              <a:defRPr/>
            </a:pPr>
            <a:r>
              <a:rPr lang="ru-RU" sz="2000" b="1" i="1" dirty="0">
                <a:solidFill>
                  <a:srgbClr val="C00000"/>
                </a:solidFill>
              </a:rPr>
              <a:t>2100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39750" y="6381750"/>
            <a:ext cx="74168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Блок-схема: альтернативный процесс 7"/>
          <p:cNvSpPr/>
          <p:nvPr/>
        </p:nvSpPr>
        <p:spPr>
          <a:xfrm>
            <a:off x="251520" y="40412"/>
            <a:ext cx="8712968" cy="1080119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800" b="1" dirty="0" smtClean="0">
                <a:solidFill>
                  <a:srgbClr val="002060"/>
                </a:solidFill>
              </a:rPr>
              <a:t>Некоторые целевые </a:t>
            </a:r>
            <a:r>
              <a:rPr lang="ru-RU" sz="2800" b="1" dirty="0">
                <a:solidFill>
                  <a:srgbClr val="002060"/>
                </a:solidFill>
              </a:rPr>
              <a:t>ориентиры образования на этапе завершения дошкольного образования: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0" y="1120775"/>
            <a:ext cx="9144000" cy="5737225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just">
              <a:buFontTx/>
              <a:buChar char="-"/>
              <a:defRPr/>
            </a:pPr>
            <a:r>
              <a:rPr lang="ru-RU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овладевает основными культурными способами </a:t>
            </a:r>
            <a:r>
              <a:rPr lang="ru-RU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действий</a:t>
            </a:r>
            <a:r>
              <a:rPr lang="ru-RU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проявляет</a:t>
            </a:r>
            <a:r>
              <a:rPr lang="ru-RU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инициативу и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самостоятельность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разных видах деятельности - игре, общении, познавательно-исследовательской деятельности, конструировании и др.; </a:t>
            </a:r>
          </a:p>
          <a:p>
            <a:pPr algn="just">
              <a:defRPr/>
            </a:pPr>
            <a:r>
              <a:rPr lang="ru-RU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способен выбирать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себе род занятий, участников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совместной    деятельности;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обладает установкой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положительного отношения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миру, к разным видам труда, другим людям и самому себе, обладает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чувством собственного достоинства</a:t>
            </a:r>
            <a:r>
              <a:rPr lang="ru-RU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</a:t>
            </a:r>
            <a:r>
              <a:rPr lang="ru-RU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взаимодействует со сверстниками и взрослыми</a:t>
            </a:r>
            <a:r>
              <a:rPr lang="ru-RU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участвует в совместных играх. 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способен </a:t>
            </a:r>
            <a:r>
              <a:rPr lang="ru-RU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договариваться</a:t>
            </a:r>
            <a:r>
              <a:rPr lang="ru-RU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учитывать интересы и чувства других,</a:t>
            </a:r>
            <a:r>
              <a:rPr lang="ru-RU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сопереживать</a:t>
            </a:r>
            <a:r>
              <a:rPr lang="ru-RU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неудачам и</a:t>
            </a:r>
            <a:r>
              <a:rPr lang="ru-RU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радоваться</a:t>
            </a:r>
            <a:r>
              <a:rPr lang="ru-RU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успехам других, адекватно проявляет свои чувства, в том числе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чувство веры в себя</a:t>
            </a:r>
            <a:r>
              <a:rPr lang="ru-RU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старается разрешать конфликты</a:t>
            </a:r>
            <a:r>
              <a:rPr lang="ru-RU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проявляет</a:t>
            </a:r>
            <a:r>
              <a:rPr lang="ru-RU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любознательность</a:t>
            </a:r>
            <a:r>
              <a:rPr lang="ru-RU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задает вопросы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взрослым и сверстникам,</a:t>
            </a:r>
            <a:r>
              <a:rPr lang="ru-RU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интересуется причинно-следственными связями</a:t>
            </a:r>
            <a:r>
              <a:rPr lang="ru-RU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пытается самостоятельно </a:t>
            </a:r>
            <a:r>
              <a:rPr 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придумывать объяснения явлениям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природы и поступкам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людей…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  <a:defRPr/>
            </a:pPr>
            <a:endParaRPr lang="ru-RU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58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msi\Documents\big_6_201532072701259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81" y="-100643"/>
            <a:ext cx="3204652" cy="319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Выноска-облако 7"/>
          <p:cNvSpPr/>
          <p:nvPr/>
        </p:nvSpPr>
        <p:spPr>
          <a:xfrm>
            <a:off x="4132099" y="548680"/>
            <a:ext cx="3089896" cy="1584176"/>
          </a:xfrm>
          <a:prstGeom prst="cloudCallout">
            <a:avLst>
              <a:gd name="adj1" fmla="val -67689"/>
              <a:gd name="adj2" fmla="val 3364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ОС «Школа 2100»</a:t>
            </a:r>
          </a:p>
        </p:txBody>
      </p:sp>
      <p:pic>
        <p:nvPicPr>
          <p:cNvPr id="1026" name="Picture 2" descr="C:\Users\msi\Documents\flowers-clip-art-11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7" y="2603786"/>
            <a:ext cx="1670539" cy="227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si\Documents\flowers-clip-art-11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23385" y="2603786"/>
            <a:ext cx="1705983" cy="232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si\Documents\flowers-clip-art-11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067" y="2892240"/>
            <a:ext cx="1568701" cy="213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si\Documents\flowers-clip-art-11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19672" y="2892240"/>
            <a:ext cx="1563746" cy="213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si\Documents\9451973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WatercolorSponge/>
                    </a14:imgEffect>
                    <a14:imgEffect>
                      <a14:colorTemperature colorTemp="47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6" t="16002" r="3549"/>
          <a:stretch/>
        </p:blipFill>
        <p:spPr bwMode="auto">
          <a:xfrm>
            <a:off x="467544" y="4149080"/>
            <a:ext cx="8580203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1372681" y="5023648"/>
            <a:ext cx="6943735" cy="92563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rgbClr val="FFFF99"/>
                </a:solidFill>
              </a:rPr>
              <a:t>Целевые ориентиры</a:t>
            </a:r>
            <a:endParaRPr lang="ru-RU" sz="4000" b="1" i="1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0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811254" y="620688"/>
            <a:ext cx="8009218" cy="1224136"/>
          </a:xfrm>
          <a:prstGeom prst="ellipse">
            <a:avLst/>
          </a:prstGeom>
          <a:solidFill>
            <a:srgbClr val="CCFFCC"/>
          </a:solidFill>
          <a:ln>
            <a:solidFill>
              <a:srgbClr val="CCFFCC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chemeClr val="tx2"/>
                </a:solidFill>
              </a:rPr>
              <a:t>Спасибо за внимание!</a:t>
            </a:r>
            <a:endParaRPr lang="ru-RU" sz="4000" b="1" i="1" dirty="0">
              <a:solidFill>
                <a:schemeClr val="tx2"/>
              </a:solidFill>
            </a:endParaRPr>
          </a:p>
        </p:txBody>
      </p:sp>
      <p:pic>
        <p:nvPicPr>
          <p:cNvPr id="1028" name="Picture 4" descr="http://my-ivanovo.ru/wp-content/uploads/2012/12/12-3597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54" y="1412776"/>
            <a:ext cx="7668851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 rot="10800000" flipH="1" flipV="1">
            <a:off x="539552" y="692695"/>
            <a:ext cx="8064896" cy="194421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Программа «Детский сад 2100»</a:t>
            </a:r>
          </a:p>
          <a:p>
            <a:pPr lvl="0"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От замысла к реализации</a:t>
            </a:r>
          </a:p>
          <a:p>
            <a:pPr lvl="0" algn="ctr"/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5436096" y="3142515"/>
            <a:ext cx="3456384" cy="3397770"/>
            <a:chOff x="5436096" y="3142515"/>
            <a:chExt cx="3456384" cy="3397770"/>
          </a:xfrm>
        </p:grpSpPr>
        <p:sp>
          <p:nvSpPr>
            <p:cNvPr id="10" name="Скругленная прямоугольная выноска 9"/>
            <p:cNvSpPr/>
            <p:nvPr/>
          </p:nvSpPr>
          <p:spPr>
            <a:xfrm>
              <a:off x="5436096" y="3142515"/>
              <a:ext cx="3456384" cy="3397770"/>
            </a:xfrm>
            <a:prstGeom prst="wedgeRoundRectCallout">
              <a:avLst>
                <a:gd name="adj1" fmla="val -87561"/>
                <a:gd name="adj2" fmla="val 37208"/>
                <a:gd name="adj3" fmla="val 16667"/>
              </a:avLst>
            </a:prstGeom>
            <a:solidFill>
              <a:schemeClr val="accent1">
                <a:alpha val="6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07" name="Picture 11" descr="C:\Users\msi\Documents\глобус 2 пр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8" t="4718" r="19386" b="3665"/>
            <a:stretch/>
          </p:blipFill>
          <p:spPr bwMode="auto">
            <a:xfrm>
              <a:off x="5940152" y="3284555"/>
              <a:ext cx="2562305" cy="3170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Прямоугольник 6"/>
          <p:cNvSpPr/>
          <p:nvPr/>
        </p:nvSpPr>
        <p:spPr>
          <a:xfrm>
            <a:off x="2051720" y="4581128"/>
            <a:ext cx="21602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63646" y="2146252"/>
            <a:ext cx="4536504" cy="981322"/>
          </a:xfrm>
          <a:prstGeom prst="roundRect">
            <a:avLst/>
          </a:prstGeom>
          <a:solidFill>
            <a:srgbClr val="99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Рождение замысла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53086" y="3284556"/>
            <a:ext cx="2246706" cy="2088232"/>
            <a:chOff x="453086" y="3284556"/>
            <a:chExt cx="2246706" cy="2088232"/>
          </a:xfrm>
        </p:grpSpPr>
        <p:sp>
          <p:nvSpPr>
            <p:cNvPr id="2" name="Скругленная прямоугольная выноска 1"/>
            <p:cNvSpPr/>
            <p:nvPr/>
          </p:nvSpPr>
          <p:spPr>
            <a:xfrm>
              <a:off x="453086" y="3284556"/>
              <a:ext cx="2246706" cy="2088232"/>
            </a:xfrm>
            <a:prstGeom prst="wedgeRoundRectCallout">
              <a:avLst>
                <a:gd name="adj1" fmla="val 79655"/>
                <a:gd name="adj2" fmla="val 86245"/>
                <a:gd name="adj3" fmla="val 16667"/>
              </a:avLst>
            </a:prstGeom>
            <a:solidFill>
              <a:schemeClr val="accent1">
                <a:alpha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Picture 11" descr="C:\Users\msi\Documents\глобус 2 пр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-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8" t="4718" r="19386" b="3665"/>
            <a:stretch/>
          </p:blipFill>
          <p:spPr bwMode="auto">
            <a:xfrm>
              <a:off x="1270685" y="3971046"/>
              <a:ext cx="493003" cy="610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2915816" y="3284556"/>
            <a:ext cx="2304256" cy="2088232"/>
            <a:chOff x="2915816" y="3284556"/>
            <a:chExt cx="2304256" cy="2088232"/>
          </a:xfrm>
        </p:grpSpPr>
        <p:sp>
          <p:nvSpPr>
            <p:cNvPr id="9" name="Скругленная прямоугольная выноска 8"/>
            <p:cNvSpPr/>
            <p:nvPr/>
          </p:nvSpPr>
          <p:spPr>
            <a:xfrm>
              <a:off x="2915816" y="3284556"/>
              <a:ext cx="2304256" cy="2088232"/>
            </a:xfrm>
            <a:prstGeom prst="wedgeRoundRectCallout">
              <a:avLst>
                <a:gd name="adj1" fmla="val -13757"/>
                <a:gd name="adj2" fmla="val 79735"/>
                <a:gd name="adj3" fmla="val 16667"/>
              </a:avLst>
            </a:prstGeom>
            <a:solidFill>
              <a:schemeClr val="accent1">
                <a:alpha val="3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Picture 11" descr="C:\Users\msi\Documents\глобус 2 пр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 contrast="-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8" t="4718" r="19386" b="3665"/>
            <a:stretch/>
          </p:blipFill>
          <p:spPr bwMode="auto">
            <a:xfrm>
              <a:off x="3353264" y="3524704"/>
              <a:ext cx="1364360" cy="1688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Овал 2"/>
          <p:cNvSpPr/>
          <p:nvPr/>
        </p:nvSpPr>
        <p:spPr>
          <a:xfrm>
            <a:off x="3023828" y="6021288"/>
            <a:ext cx="1470764" cy="136815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807804" y="6546506"/>
            <a:ext cx="216024" cy="31771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4501600" y="6546506"/>
            <a:ext cx="216024" cy="31771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3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92510" y="71414"/>
            <a:ext cx="8208912" cy="1053330"/>
          </a:xfrm>
          <a:prstGeom prst="roundRect">
            <a:avLst/>
          </a:prstGeom>
          <a:solidFill>
            <a:srgbClr val="99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ФГОС как источник вдохновения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1124744"/>
            <a:ext cx="8856984" cy="2448272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2800" dirty="0" smtClean="0">
                <a:solidFill>
                  <a:schemeClr val="tx1"/>
                </a:solidFill>
              </a:rPr>
              <a:t>«Ведь  </a:t>
            </a:r>
            <a:r>
              <a:rPr lang="ru-RU" sz="2800" dirty="0">
                <a:solidFill>
                  <a:schemeClr val="tx1"/>
                </a:solidFill>
              </a:rPr>
              <a:t>он  не  только  читает,  ему присылают все стихи, написанные амфибрахием. Он должен все их прочесть, понять, найти в них источник высокого наслаждения, </a:t>
            </a:r>
            <a:r>
              <a:rPr lang="ru-RU" sz="2800" dirty="0" smtClean="0">
                <a:solidFill>
                  <a:schemeClr val="tx1"/>
                </a:solidFill>
              </a:rPr>
              <a:t>полюбить их...»</a:t>
            </a:r>
          </a:p>
          <a:p>
            <a:pPr algn="r"/>
            <a:r>
              <a:rPr lang="ru-RU" sz="2800" dirty="0" smtClean="0">
                <a:solidFill>
                  <a:schemeClr val="tx1"/>
                </a:solidFill>
              </a:rPr>
              <a:t>А. и Б. </a:t>
            </a:r>
            <a:r>
              <a:rPr lang="ru-RU" sz="2800" dirty="0">
                <a:solidFill>
                  <a:schemeClr val="tx1"/>
                </a:solidFill>
              </a:rPr>
              <a:t>С</a:t>
            </a:r>
            <a:r>
              <a:rPr lang="ru-RU" sz="2800" dirty="0" smtClean="0">
                <a:solidFill>
                  <a:schemeClr val="tx1"/>
                </a:solidFill>
              </a:rPr>
              <a:t>тругацкие «Сказка о Тройке»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8474" y="3672000"/>
            <a:ext cx="8856984" cy="1512168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800" dirty="0" smtClean="0">
                <a:solidFill>
                  <a:schemeClr val="tx1"/>
                </a:solidFill>
              </a:rPr>
              <a:t>Мы не только </a:t>
            </a:r>
            <a:r>
              <a:rPr lang="ru-RU" sz="2800" b="1" dirty="0" smtClean="0">
                <a:solidFill>
                  <a:schemeClr val="tx1"/>
                </a:solidFill>
              </a:rPr>
              <a:t>так</a:t>
            </a:r>
            <a:r>
              <a:rPr lang="ru-RU" sz="2800" dirty="0" smtClean="0">
                <a:solidFill>
                  <a:schemeClr val="tx1"/>
                </a:solidFill>
              </a:rPr>
              <a:t> читали ФГОС, мы слушали живую речь его авторов и единомышленников его авторов, но и сформулировали для себя вдохновляющую нас идею.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8474" y="5273824"/>
            <a:ext cx="8856984" cy="158417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800" dirty="0" smtClean="0">
                <a:solidFill>
                  <a:schemeClr val="tx1"/>
                </a:solidFill>
              </a:rPr>
              <a:t>Надо постараться полюбить </a:t>
            </a:r>
            <a:r>
              <a:rPr lang="ru-RU" sz="2800" u="sng" dirty="0" smtClean="0">
                <a:solidFill>
                  <a:schemeClr val="tx1"/>
                </a:solidFill>
              </a:rPr>
              <a:t>любую</a:t>
            </a:r>
            <a:r>
              <a:rPr lang="ru-RU" sz="2800" dirty="0" smtClean="0">
                <a:solidFill>
                  <a:schemeClr val="tx1"/>
                </a:solidFill>
              </a:rPr>
              <a:t> деятельность детей,  увидеть в этой деятельности возможность развития ребёнка и возможность увидеть проявление развития.  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99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1" y="4509120"/>
            <a:ext cx="2889155" cy="1782303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492510" y="71414"/>
            <a:ext cx="8208912" cy="1053330"/>
          </a:xfrm>
          <a:prstGeom prst="roundRect">
            <a:avLst/>
          </a:prstGeom>
          <a:solidFill>
            <a:srgbClr val="99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</a:rPr>
              <a:t>Полюбил 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– обогащай (деятельность) 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79512" y="1124744"/>
            <a:ext cx="8856984" cy="2880320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2800" dirty="0" smtClean="0">
                <a:solidFill>
                  <a:schemeClr val="tx1"/>
                </a:solidFill>
              </a:rPr>
              <a:t>Мы хотели видеть детей, развивающихся по программе «Детский сад 2100», занимающимися всем, чем они захотят, увлечённо, разнообразно, с фантазией, с умениями играть, рисовать и лепить так, как не играют, рисуют, лепят другие дети, замученные подобием школьных уроков в детском саду.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49080"/>
            <a:ext cx="2267744" cy="89751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179512" y="4947510"/>
            <a:ext cx="2128312" cy="1313007"/>
            <a:chOff x="179512" y="4947510"/>
            <a:chExt cx="2128312" cy="1313007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5445224"/>
              <a:ext cx="2128312" cy="815293"/>
            </a:xfrm>
            <a:prstGeom prst="rect">
              <a:avLst/>
            </a:prstGeom>
          </p:spPr>
        </p:pic>
        <p:sp>
          <p:nvSpPr>
            <p:cNvPr id="6" name="Стрелка вниз 5"/>
            <p:cNvSpPr/>
            <p:nvPr/>
          </p:nvSpPr>
          <p:spPr>
            <a:xfrm>
              <a:off x="991640" y="4947510"/>
              <a:ext cx="504056" cy="360040"/>
            </a:xfrm>
            <a:prstGeom prst="down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2430136" y="5308251"/>
            <a:ext cx="1785272" cy="1089237"/>
            <a:chOff x="2430136" y="5308251"/>
            <a:chExt cx="1785272" cy="1089237"/>
          </a:xfrm>
        </p:grpSpPr>
        <p:sp>
          <p:nvSpPr>
            <p:cNvPr id="7" name="Стрелка вправо 6"/>
            <p:cNvSpPr/>
            <p:nvPr/>
          </p:nvSpPr>
          <p:spPr>
            <a:xfrm>
              <a:off x="2430136" y="5469625"/>
              <a:ext cx="468560" cy="527261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832" y="5308251"/>
              <a:ext cx="1155576" cy="1089237"/>
            </a:xfrm>
            <a:prstGeom prst="rect">
              <a:avLst/>
            </a:prstGeom>
          </p:spPr>
        </p:pic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987" y="4241213"/>
            <a:ext cx="1641265" cy="713244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4596966" y="4154343"/>
            <a:ext cx="2534966" cy="1054430"/>
            <a:chOff x="4596966" y="4154343"/>
            <a:chExt cx="2534966" cy="1054430"/>
          </a:xfrm>
        </p:grpSpPr>
        <p:sp>
          <p:nvSpPr>
            <p:cNvPr id="12" name="Стрелка вправо 11"/>
            <p:cNvSpPr/>
            <p:nvPr/>
          </p:nvSpPr>
          <p:spPr>
            <a:xfrm>
              <a:off x="4596966" y="4289925"/>
              <a:ext cx="468052" cy="438390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1174">
              <a:off x="5168100" y="4154343"/>
              <a:ext cx="1963832" cy="1054430"/>
            </a:xfrm>
            <a:prstGeom prst="rect">
              <a:avLst/>
            </a:prstGeom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243" y="5308251"/>
            <a:ext cx="2210547" cy="79378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4239293"/>
            <a:ext cx="624583" cy="77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1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92510" y="71414"/>
            <a:ext cx="8208912" cy="1053330"/>
          </a:xfrm>
          <a:prstGeom prst="roundRect">
            <a:avLst/>
          </a:prstGeom>
          <a:solidFill>
            <a:srgbClr val="99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Время учиться играть и время играть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1" name="Picture 11" descr="C:\Users\msi\Documents\глобус 2 пр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8" t="4718" r="19386" b="3665"/>
          <a:stretch/>
        </p:blipFill>
        <p:spPr bwMode="auto">
          <a:xfrm>
            <a:off x="4625648" y="1369300"/>
            <a:ext cx="3142213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4211960" y="1340768"/>
            <a:ext cx="3960440" cy="40324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5496" y="2996952"/>
            <a:ext cx="3592052" cy="374441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Время учиться новым играм, новым интересным занятиям, новым приёмам и способам в освоенных действиях.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779912" y="5388506"/>
            <a:ext cx="5203696" cy="1469493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Время свободно играть, лепить, конструировать, рисовать, разгадывать, делать опыты.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291780" y="1288844"/>
            <a:ext cx="1504573" cy="1480356"/>
            <a:chOff x="1291780" y="1288844"/>
            <a:chExt cx="1504573" cy="1480356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1522" y="2125337"/>
              <a:ext cx="683078" cy="643863"/>
            </a:xfrm>
            <a:prstGeom prst="rect">
              <a:avLst/>
            </a:prstGeom>
          </p:spPr>
        </p:pic>
        <p:sp>
          <p:nvSpPr>
            <p:cNvPr id="12" name="Скругленный прямоугольник 11"/>
            <p:cNvSpPr/>
            <p:nvPr/>
          </p:nvSpPr>
          <p:spPr>
            <a:xfrm>
              <a:off x="1291780" y="1288844"/>
              <a:ext cx="1504573" cy="148035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0633" y="1440962"/>
              <a:ext cx="1111507" cy="5967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850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</p:bldLst>
  </p:timing>
</p:sld>
</file>

<file path=ppt/theme/theme1.xml><?xml version="1.0" encoding="utf-8"?>
<a:theme xmlns:a="http://schemas.openxmlformats.org/drawingml/2006/main" name="Konf 2015 DO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Konf 2015 DO</Template>
  <TotalTime>149</TotalTime>
  <Words>2218</Words>
  <Application>Microsoft Office PowerPoint</Application>
  <PresentationFormat>Экран (4:3)</PresentationFormat>
  <Paragraphs>408</Paragraphs>
  <Slides>54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Konf 2015 DO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</dc:creator>
  <cp:lastModifiedBy>Olga</cp:lastModifiedBy>
  <cp:revision>11</cp:revision>
  <dcterms:created xsi:type="dcterms:W3CDTF">2015-10-26T18:20:43Z</dcterms:created>
  <dcterms:modified xsi:type="dcterms:W3CDTF">2015-10-29T21:32:58Z</dcterms:modified>
</cp:coreProperties>
</file>