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77" r:id="rId13"/>
    <p:sldId id="278" r:id="rId14"/>
    <p:sldId id="266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F4D10"/>
    <a:srgbClr val="008000"/>
    <a:srgbClr val="800000"/>
    <a:srgbClr val="151515"/>
    <a:srgbClr val="242424"/>
    <a:srgbClr val="000000"/>
    <a:srgbClr val="444444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124" autoAdjust="0"/>
    <p:restoredTop sz="94438" autoAdjust="0"/>
  </p:normalViewPr>
  <p:slideViewPr>
    <p:cSldViewPr>
      <p:cViewPr varScale="1">
        <p:scale>
          <a:sx n="68" d="100"/>
          <a:sy n="68" d="100"/>
        </p:scale>
        <p:origin x="-804" y="-108"/>
      </p:cViewPr>
      <p:guideLst>
        <p:guide orient="horz" pos="3385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41B69C-6F46-4BAB-850C-CFE4B431F62D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AA4CCA-C751-40C5-A26F-BC7A43719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29A2C-9305-4E03-AE63-DA0A8F165569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D56ED2-C16B-413A-BA5F-CE97AE6F2B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CA5FBB-92B7-4A93-B807-212978F047B0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C80689-2F81-4E6C-8560-C379D41BDE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184227-827A-41F3-9E07-9B8FA8A7FFD8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CAC1B1-7140-4548-930A-B06ABA893F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628DEA-DE17-4CFC-905E-21CFDE2413F1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C2ABC7-C057-48B8-81DB-AE5B64629A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BB6926-C58D-4E39-BA20-5109EF608C56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10F6DB-5392-4A58-83DF-C8876AA5F2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870808-23A7-4584-A2B9-20984BFFD008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58C2D-C97F-409D-A305-8DB557B3B3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55EB97-023C-4F54-A5FB-CC41927EC8EB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01185B-14F6-4735-B8B3-2789063C1D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325DB0-8236-4D7B-B144-0CBFD453B8AE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6538BA-06A3-4A47-88E1-5FF14E9697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269271-12E4-4108-B507-0AB6A6C5F1A9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E03098-60B1-4783-9426-84C64F33D5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1D203D-B2B4-47D3-96D2-87621747D313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E58BF1-D071-4D40-B044-15AF227E76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28BD828-C9AD-476D-90C0-A4FB23A8E14C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C5CB1A3-3BE7-4747-ACA2-19F7626113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extBox 3"/>
          <p:cNvSpPr txBox="1">
            <a:spLocks noChangeArrowheads="1"/>
          </p:cNvSpPr>
          <p:nvPr/>
        </p:nvSpPr>
        <p:spPr bwMode="auto">
          <a:xfrm>
            <a:off x="0" y="3578225"/>
            <a:ext cx="9144000" cy="554038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3.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Параллельные прямые</a:t>
            </a:r>
          </a:p>
        </p:txBody>
      </p:sp>
      <p:sp>
        <p:nvSpPr>
          <p:cNvPr id="13314" name="TextBox 10"/>
          <p:cNvSpPr txBox="1">
            <a:spLocks noChangeArrowheads="1"/>
          </p:cNvSpPr>
          <p:nvPr/>
        </p:nvSpPr>
        <p:spPr bwMode="auto">
          <a:xfrm>
            <a:off x="0" y="6334125"/>
            <a:ext cx="20510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Школа 2100</a:t>
            </a:r>
          </a:p>
          <a:p>
            <a:r>
              <a:rPr lang="en-US" sz="1400" b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school2100.ru</a:t>
            </a:r>
            <a:endParaRPr lang="ru-RU" sz="1400" b="1">
              <a:solidFill>
                <a:srgbClr val="0F4D1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-26988"/>
            <a:ext cx="3132138" cy="900113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Презентация для учебника</a:t>
            </a:r>
          </a:p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Козлова С. А., Рубин А. Г.</a:t>
            </a:r>
          </a:p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«Математика,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6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класс. Ч.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»</a:t>
            </a:r>
          </a:p>
        </p:txBody>
      </p:sp>
      <p:sp>
        <p:nvSpPr>
          <p:cNvPr id="13316" name="TextBox 5"/>
          <p:cNvSpPr txBox="1">
            <a:spLocks noChangeArrowheads="1"/>
          </p:cNvSpPr>
          <p:nvPr/>
        </p:nvSpPr>
        <p:spPr bwMode="auto">
          <a:xfrm>
            <a:off x="0" y="2781300"/>
            <a:ext cx="9144000" cy="554038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ГЛАВА 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III 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ЭЛЕМЕНТЫ ГЕОМЕТРИИ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33242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Углы </a:t>
            </a:r>
            <a:r>
              <a:rPr lang="ru-RU" sz="35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α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 и </a:t>
            </a:r>
            <a:r>
              <a:rPr lang="ru-RU" sz="35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β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 (см. чертежи) называются </a:t>
            </a:r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соответственными</a:t>
            </a:r>
            <a:r>
              <a:rPr lang="ru-RU" sz="350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– они занимают одинаковые положения на «перекрёстках», образуемых секущей</a:t>
            </a:r>
          </a:p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с каждой из прямых.</a:t>
            </a:r>
            <a:endParaRPr lang="en-US" sz="35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2530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TextBox 7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Параллельные прямые</a:t>
            </a:r>
          </a:p>
        </p:txBody>
      </p:sp>
      <p:sp>
        <p:nvSpPr>
          <p:cNvPr id="22532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Соответственные углы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413" y="4652963"/>
            <a:ext cx="8640762" cy="20955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26781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Характеристическое свойство</a:t>
            </a:r>
          </a:p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параллельных прямых</a:t>
            </a:r>
          </a:p>
          <a:p>
            <a:pPr algn="ctr"/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позволяет строить прямую,</a:t>
            </a:r>
          </a:p>
          <a:p>
            <a:pPr algn="ctr"/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параллельную данной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с помощью линейки и угольника</a:t>
            </a:r>
          </a:p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(или двух угольников).</a:t>
            </a:r>
          </a:p>
        </p:txBody>
      </p:sp>
      <p:pic>
        <p:nvPicPr>
          <p:cNvPr id="23554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5" name="TextBox 7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Параллельные прямые</a:t>
            </a:r>
          </a:p>
        </p:txBody>
      </p:sp>
      <p:sp>
        <p:nvSpPr>
          <p:cNvPr id="23556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Соответственные углы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650" y="4076700"/>
            <a:ext cx="8639175" cy="183673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0825" y="4076700"/>
            <a:ext cx="8640763" cy="183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16319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Из характеристического свойства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параллельных прямых следует, что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прямая, перпендикулярная одной из параллельных прямых, перпендикулярна также и другой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 </a:t>
            </a:r>
          </a:p>
        </p:txBody>
      </p:sp>
      <p:pic>
        <p:nvPicPr>
          <p:cNvPr id="24578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9" name="TextBox 7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Параллельные прямые</a:t>
            </a:r>
          </a:p>
        </p:txBody>
      </p:sp>
      <p:sp>
        <p:nvSpPr>
          <p:cNvPr id="24580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Расстояние между параллельными прямыми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1375" y="4724400"/>
            <a:ext cx="4908550" cy="201771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4582" name="TextBox 8"/>
          <p:cNvSpPr txBox="1">
            <a:spLocks noChangeArrowheads="1"/>
          </p:cNvSpPr>
          <p:nvPr/>
        </p:nvSpPr>
        <p:spPr bwMode="auto">
          <a:xfrm>
            <a:off x="250825" y="2997200"/>
            <a:ext cx="8642350" cy="163036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Отрезок этой прямой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заключённый между параллельными прямыми, называется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общим перпендикуляром</a:t>
            </a:r>
          </a:p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параллельных прямых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16002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Длина любого общего перпендикуляра двух данных параллельных прямых одна и та же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она не зависит от того, где именно проведён этот перпендикуляр.</a:t>
            </a:r>
          </a:p>
        </p:txBody>
      </p:sp>
      <p:pic>
        <p:nvPicPr>
          <p:cNvPr id="25602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3" name="TextBox 7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Параллельные прямые</a:t>
            </a:r>
          </a:p>
        </p:txBody>
      </p:sp>
      <p:sp>
        <p:nvSpPr>
          <p:cNvPr id="25604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Расстояние между параллельными прямыми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5600" y="4673600"/>
            <a:ext cx="3457575" cy="141922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46063" y="2924175"/>
            <a:ext cx="8640762" cy="12477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Это свойство часто выражают словами «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параллельные прямые</a:t>
            </a:r>
          </a:p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являются равноотстоящими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».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4221163"/>
            <a:ext cx="5041900" cy="22463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Расстоянием между параллельными прямыми называется длина их общего перпендикуляра.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132138" y="7938"/>
            <a:ext cx="6011862" cy="900112"/>
          </a:xfrm>
          <a:prstGeom prst="snip2DiagRect">
            <a:avLst>
              <a:gd name="adj1" fmla="val 18127"/>
              <a:gd name="adj2" fmla="val 0"/>
            </a:avLst>
          </a:prstGeom>
          <a:solidFill>
            <a:schemeClr val="bg1">
              <a:alpha val="9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ПРОВЕРЬТЕ СЕБЯ</a:t>
            </a:r>
          </a:p>
        </p:txBody>
      </p:sp>
      <p:sp>
        <p:nvSpPr>
          <p:cNvPr id="26626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0763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b="1">
                <a:latin typeface="Verdana" pitchFamily="34" charset="0"/>
              </a:rPr>
              <a:t>Ответьте на следующие вопросы:</a:t>
            </a:r>
            <a:endParaRPr lang="en-US" sz="2200" b="1">
              <a:latin typeface="Verdan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7938"/>
            <a:ext cx="3132138" cy="900112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Делимость.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Свойства делимости</a:t>
            </a:r>
          </a:p>
        </p:txBody>
      </p:sp>
      <p:pic>
        <p:nvPicPr>
          <p:cNvPr id="26628" name="Рисунок 1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9" name="TextBox 1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ПРОВЕРЬТЕ СЕБЯ</a:t>
            </a:r>
          </a:p>
        </p:txBody>
      </p:sp>
      <p:sp>
        <p:nvSpPr>
          <p:cNvPr id="26630" name="TextBox 14"/>
          <p:cNvSpPr txBox="1">
            <a:spLocks noChangeArrowheads="1"/>
          </p:cNvSpPr>
          <p:nvPr/>
        </p:nvSpPr>
        <p:spPr bwMode="auto">
          <a:xfrm>
            <a:off x="250825" y="1773238"/>
            <a:ext cx="8640763" cy="4302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</a:rPr>
              <a:t>Как могут быть расположены две прямые на плоскости?</a:t>
            </a:r>
          </a:p>
        </p:txBody>
      </p:sp>
      <p:sp>
        <p:nvSpPr>
          <p:cNvPr id="26631" name="TextBox 15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Параллельные прямые</a:t>
            </a:r>
          </a:p>
        </p:txBody>
      </p:sp>
      <p:sp>
        <p:nvSpPr>
          <p:cNvPr id="26632" name="TextBox 14"/>
          <p:cNvSpPr txBox="1">
            <a:spLocks noChangeArrowheads="1"/>
          </p:cNvSpPr>
          <p:nvPr/>
        </p:nvSpPr>
        <p:spPr bwMode="auto">
          <a:xfrm>
            <a:off x="250825" y="2278063"/>
            <a:ext cx="8640763" cy="4302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</a:rPr>
              <a:t>Какая прямая называется секущей?</a:t>
            </a:r>
          </a:p>
        </p:txBody>
      </p:sp>
      <p:sp>
        <p:nvSpPr>
          <p:cNvPr id="26633" name="TextBox 14"/>
          <p:cNvSpPr txBox="1">
            <a:spLocks noChangeArrowheads="1"/>
          </p:cNvSpPr>
          <p:nvPr/>
        </p:nvSpPr>
        <p:spPr bwMode="auto">
          <a:xfrm>
            <a:off x="250825" y="2781300"/>
            <a:ext cx="8640763" cy="7683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</a:rPr>
              <a:t>Как можно проверить, являются ли две данные прямые параллельными?</a:t>
            </a:r>
          </a:p>
        </p:txBody>
      </p:sp>
      <p:sp>
        <p:nvSpPr>
          <p:cNvPr id="26634" name="TextBox 14"/>
          <p:cNvSpPr txBox="1">
            <a:spLocks noChangeArrowheads="1"/>
          </p:cNvSpPr>
          <p:nvPr/>
        </p:nvSpPr>
        <p:spPr bwMode="auto">
          <a:xfrm>
            <a:off x="250825" y="4508500"/>
            <a:ext cx="8640763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</a:rPr>
              <a:t>Какие углы называются соответственными?</a:t>
            </a:r>
          </a:p>
        </p:txBody>
      </p:sp>
      <p:sp>
        <p:nvSpPr>
          <p:cNvPr id="26635" name="TextBox 14"/>
          <p:cNvSpPr txBox="1">
            <a:spLocks noChangeArrowheads="1"/>
          </p:cNvSpPr>
          <p:nvPr/>
        </p:nvSpPr>
        <p:spPr bwMode="auto">
          <a:xfrm>
            <a:off x="250825" y="3644900"/>
            <a:ext cx="8640763" cy="7699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</a:rPr>
              <a:t>Как звучит характеристическое свойство параллельных прямых?</a:t>
            </a:r>
          </a:p>
        </p:txBody>
      </p:sp>
      <p:sp>
        <p:nvSpPr>
          <p:cNvPr id="26636" name="TextBox 14"/>
          <p:cNvSpPr txBox="1">
            <a:spLocks noChangeArrowheads="1"/>
          </p:cNvSpPr>
          <p:nvPr/>
        </p:nvSpPr>
        <p:spPr bwMode="auto">
          <a:xfrm>
            <a:off x="250825" y="5013325"/>
            <a:ext cx="8640763" cy="4270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</a:rPr>
              <a:t>Что такое общи</a:t>
            </a:r>
            <a:r>
              <a:rPr lang="ru-RU" sz="2200"/>
              <a:t>й</a:t>
            </a:r>
            <a:r>
              <a:rPr lang="ru-RU" sz="2200">
                <a:latin typeface="Verdana" pitchFamily="34" charset="0"/>
              </a:rPr>
              <a:t> перпендикуляр параллельных прямых?</a:t>
            </a:r>
          </a:p>
        </p:txBody>
      </p:sp>
      <p:sp>
        <p:nvSpPr>
          <p:cNvPr id="26637" name="TextBox 14"/>
          <p:cNvSpPr txBox="1">
            <a:spLocks noChangeArrowheads="1"/>
          </p:cNvSpPr>
          <p:nvPr/>
        </p:nvSpPr>
        <p:spPr bwMode="auto">
          <a:xfrm>
            <a:off x="250825" y="5516563"/>
            <a:ext cx="8640763" cy="7699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</a:rPr>
              <a:t>Чему равно расстояние между двумя данными параллельными прямыми?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19399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Две различные прямые на плоскости</a:t>
            </a:r>
            <a:endParaRPr lang="en-US" sz="22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могут пересекаться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endParaRPr lang="en-US" sz="22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причём только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в единственной точке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endParaRPr lang="en-US" sz="22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en-US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а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могут не пересекаться</a:t>
            </a:r>
            <a:endParaRPr lang="en-US" sz="22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(то</a:t>
            </a:r>
            <a:r>
              <a:rPr lang="en-US" sz="22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есть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не иметь</a:t>
            </a:r>
            <a:r>
              <a:rPr lang="en-US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общих то чек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).</a:t>
            </a:r>
          </a:p>
        </p:txBody>
      </p:sp>
      <p:pic>
        <p:nvPicPr>
          <p:cNvPr id="14338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TextBox 7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Параллельные прямые</a:t>
            </a:r>
          </a:p>
        </p:txBody>
      </p:sp>
      <p:sp>
        <p:nvSpPr>
          <p:cNvPr id="14340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Расположение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прямых</a:t>
            </a:r>
            <a:endParaRPr lang="en-US" sz="25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плоскости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413" y="3284538"/>
            <a:ext cx="8640762" cy="15097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4342" name="TextBox 13"/>
          <p:cNvSpPr txBox="1">
            <a:spLocks noChangeArrowheads="1"/>
          </p:cNvSpPr>
          <p:nvPr/>
        </p:nvSpPr>
        <p:spPr bwMode="auto">
          <a:xfrm>
            <a:off x="250825" y="4868863"/>
            <a:ext cx="8642350" cy="7699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Две прямые на плоскости, не имеющие общих точек, называются </a:t>
            </a:r>
            <a:r>
              <a:rPr lang="ru-RU" sz="2200" b="1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параллельными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4343" name="TextBox 14"/>
          <p:cNvSpPr txBox="1">
            <a:spLocks noChangeArrowheads="1"/>
          </p:cNvSpPr>
          <p:nvPr/>
        </p:nvSpPr>
        <p:spPr bwMode="auto">
          <a:xfrm>
            <a:off x="250825" y="5683250"/>
            <a:ext cx="8642350" cy="11080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Параллельность прямых обозначается</a:t>
            </a:r>
            <a:endParaRPr lang="en-US" sz="22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с помощью</a:t>
            </a:r>
            <a:r>
              <a:rPr lang="en-US" sz="22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знака 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||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22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К примеру, на правом чертеже </a:t>
            </a:r>
            <a:r>
              <a:rPr lang="ru-RU" sz="2200" b="1" i="1">
                <a:latin typeface="Verdana" pitchFamily="34" charset="0"/>
                <a:ea typeface="Verdana" pitchFamily="34" charset="0"/>
                <a:cs typeface="Verdana" pitchFamily="34" charset="0"/>
              </a:rPr>
              <a:t>KL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200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||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200" b="1" i="1">
                <a:latin typeface="Verdana" pitchFamily="34" charset="0"/>
                <a:ea typeface="Verdana" pitchFamily="34" charset="0"/>
                <a:cs typeface="Verdana" pitchFamily="34" charset="0"/>
              </a:rPr>
              <a:t>MN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7699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Когда мы работаем с чертежом,</a:t>
            </a:r>
            <a:endParaRPr lang="en-US" sz="22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то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всегда видим лишь части</a:t>
            </a:r>
            <a:r>
              <a:rPr lang="en-US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прямых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22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5362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TextBox 7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Параллельные прямые</a:t>
            </a:r>
          </a:p>
        </p:txBody>
      </p:sp>
      <p:sp>
        <p:nvSpPr>
          <p:cNvPr id="15364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Секущая</a:t>
            </a:r>
          </a:p>
        </p:txBody>
      </p:sp>
      <p:sp>
        <p:nvSpPr>
          <p:cNvPr id="15365" name="TextBox 8"/>
          <p:cNvSpPr txBox="1">
            <a:spLocks noChangeArrowheads="1"/>
          </p:cNvSpPr>
          <p:nvPr/>
        </p:nvSpPr>
        <p:spPr bwMode="auto">
          <a:xfrm>
            <a:off x="260350" y="3709988"/>
            <a:ext cx="8640763" cy="1447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Может оказаться,</a:t>
            </a:r>
            <a:r>
              <a:rPr lang="en-US" sz="22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что эти части на чертеже</a:t>
            </a:r>
            <a:r>
              <a:rPr lang="en-US" sz="22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не пересекаются,</a:t>
            </a:r>
            <a:r>
              <a:rPr lang="en-US" sz="22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и тогда не ясно:</a:t>
            </a:r>
            <a:endParaRPr lang="en-US" sz="22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то ли точка пересечения прямых лежит вне чертежа,</a:t>
            </a:r>
            <a:r>
              <a:rPr lang="en-US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то ли её вообще нет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22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825" y="2138363"/>
            <a:ext cx="8640763" cy="14351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7699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Когда мы работаем с чертежом,</a:t>
            </a:r>
            <a:endParaRPr lang="en-US" sz="22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то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всегда видим лишь части</a:t>
            </a:r>
            <a:r>
              <a:rPr lang="en-US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прямых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22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6386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TextBox 7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Параллельные прямые</a:t>
            </a:r>
          </a:p>
        </p:txBody>
      </p:sp>
      <p:sp>
        <p:nvSpPr>
          <p:cNvPr id="16388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Секущая</a:t>
            </a:r>
          </a:p>
        </p:txBody>
      </p:sp>
      <p:sp>
        <p:nvSpPr>
          <p:cNvPr id="16389" name="TextBox 8"/>
          <p:cNvSpPr txBox="1">
            <a:spLocks noChangeArrowheads="1"/>
          </p:cNvSpPr>
          <p:nvPr/>
        </p:nvSpPr>
        <p:spPr bwMode="auto">
          <a:xfrm>
            <a:off x="260350" y="3709988"/>
            <a:ext cx="8640763" cy="21240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Если мы попытаемся продолжить части этих прямых,</a:t>
            </a:r>
            <a:endParaRPr lang="en-US" sz="22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то наши возможности</a:t>
            </a:r>
            <a:r>
              <a:rPr lang="en-US" sz="22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окажутся ограниченными размерами</a:t>
            </a:r>
            <a:r>
              <a:rPr lang="en-US" sz="22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листа бумаги (классной доски),</a:t>
            </a:r>
            <a:endParaRPr lang="en-US" sz="22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на которых выполнен чертёж, и если на «улучшенном», «более полном» чертеже точка пересечения отсутствует, то это вовсе не значит, что её нет вообще.</a:t>
            </a:r>
            <a:endParaRPr lang="en-US" sz="22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825" y="2138363"/>
            <a:ext cx="8640763" cy="14351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7699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Когда мы работаем с чертежом,</a:t>
            </a:r>
            <a:endParaRPr lang="en-US" sz="22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то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всегда видим лишь части</a:t>
            </a:r>
            <a:r>
              <a:rPr lang="en-US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прямых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22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7410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TextBox 7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Параллельные прямые</a:t>
            </a:r>
          </a:p>
        </p:txBody>
      </p:sp>
      <p:sp>
        <p:nvSpPr>
          <p:cNvPr id="17412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Секущая</a:t>
            </a:r>
          </a:p>
        </p:txBody>
      </p:sp>
      <p:sp>
        <p:nvSpPr>
          <p:cNvPr id="17413" name="TextBox 8"/>
          <p:cNvSpPr txBox="1">
            <a:spLocks noChangeArrowheads="1"/>
          </p:cNvSpPr>
          <p:nvPr/>
        </p:nvSpPr>
        <p:spPr bwMode="auto">
          <a:xfrm>
            <a:off x="260350" y="3709988"/>
            <a:ext cx="8640763" cy="21240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Например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endParaRPr lang="en-US" sz="22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весьма сложно сказать,</a:t>
            </a:r>
            <a:endParaRPr lang="en-US" sz="22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параллельны ли прямые </a:t>
            </a:r>
            <a:r>
              <a:rPr lang="ru-RU" sz="2200" b="1" i="1">
                <a:latin typeface="Verdana" pitchFamily="34" charset="0"/>
                <a:ea typeface="Verdana" pitchFamily="34" charset="0"/>
                <a:cs typeface="Verdana" pitchFamily="34" charset="0"/>
              </a:rPr>
              <a:t>KL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 и </a:t>
            </a:r>
            <a:r>
              <a:rPr lang="ru-RU" sz="2200" b="1" i="1">
                <a:latin typeface="Verdana" pitchFamily="34" charset="0"/>
                <a:ea typeface="Verdana" pitchFamily="34" charset="0"/>
                <a:cs typeface="Verdana" pitchFamily="34" charset="0"/>
              </a:rPr>
              <a:t>MN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 на</a:t>
            </a:r>
            <a:r>
              <a:rPr lang="en-US" sz="22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правом чертеже, исходя лишь из того,</a:t>
            </a:r>
            <a:endParaRPr lang="en-US" sz="22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что параллельными называются прямые на плоскости, которые не пересекаются.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825" y="2138363"/>
            <a:ext cx="8640763" cy="14351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7699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Когда мы работаем с чертежом,</a:t>
            </a:r>
            <a:endParaRPr lang="en-US" sz="22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то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всегда видим лишь части</a:t>
            </a:r>
            <a:r>
              <a:rPr lang="en-US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прямых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22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8434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TextBox 7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Параллельные прямые</a:t>
            </a:r>
          </a:p>
        </p:txBody>
      </p:sp>
      <p:sp>
        <p:nvSpPr>
          <p:cNvPr id="18436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Секущая</a:t>
            </a:r>
          </a:p>
        </p:txBody>
      </p:sp>
      <p:sp>
        <p:nvSpPr>
          <p:cNvPr id="18437" name="TextBox 8"/>
          <p:cNvSpPr txBox="1">
            <a:spLocks noChangeArrowheads="1"/>
          </p:cNvSpPr>
          <p:nvPr/>
        </p:nvSpPr>
        <p:spPr bwMode="auto">
          <a:xfrm>
            <a:off x="260350" y="3709988"/>
            <a:ext cx="8640763" cy="21240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Например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endParaRPr lang="en-US" sz="22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весьма сложно сказать,</a:t>
            </a:r>
            <a:endParaRPr lang="en-US" sz="22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параллельны ли прямые </a:t>
            </a:r>
            <a:r>
              <a:rPr lang="ru-RU" sz="2200" b="1" i="1">
                <a:latin typeface="Verdana" pitchFamily="34" charset="0"/>
                <a:ea typeface="Verdana" pitchFamily="34" charset="0"/>
                <a:cs typeface="Verdana" pitchFamily="34" charset="0"/>
              </a:rPr>
              <a:t>KL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 и </a:t>
            </a:r>
            <a:r>
              <a:rPr lang="ru-RU" sz="2200" b="1" i="1">
                <a:latin typeface="Verdana" pitchFamily="34" charset="0"/>
                <a:ea typeface="Verdana" pitchFamily="34" charset="0"/>
                <a:cs typeface="Verdana" pitchFamily="34" charset="0"/>
              </a:rPr>
              <a:t>MN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 на</a:t>
            </a:r>
            <a:r>
              <a:rPr lang="en-US" sz="22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правом чертеже, исходя лишь из того,</a:t>
            </a:r>
            <a:endParaRPr lang="en-US" sz="22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что параллельными называются прямые на плоскости, которые не пересекаются.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825" y="2138363"/>
            <a:ext cx="8640763" cy="14351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0825" y="5972175"/>
            <a:ext cx="8642350" cy="7699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Есть более удобные способы</a:t>
            </a:r>
            <a:endParaRPr lang="en-US" sz="22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проверки параллельности.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17081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Прямая, которая 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пересекает</a:t>
            </a:r>
            <a:endParaRPr lang="en-US" sz="35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обе данные прямые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endParaRPr lang="en-US" sz="3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называется</a:t>
            </a:r>
            <a:r>
              <a:rPr lang="en-US" sz="3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секущей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35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9458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TextBox 7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Параллельные прямые</a:t>
            </a:r>
          </a:p>
        </p:txBody>
      </p:sp>
      <p:sp>
        <p:nvSpPr>
          <p:cNvPr id="19460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Секущая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413" y="3068638"/>
            <a:ext cx="8640762" cy="20955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30940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Если секущая пересекает</a:t>
            </a:r>
            <a:r>
              <a:rPr lang="en-US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каждую</a:t>
            </a:r>
            <a:r>
              <a:rPr lang="en-US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из прямых</a:t>
            </a:r>
            <a:endParaRPr lang="en-US" sz="2500" b="1">
              <a:solidFill>
                <a:srgbClr val="0000FF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под одинаковым</a:t>
            </a:r>
            <a:r>
              <a:rPr lang="en-US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углом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endParaRPr lang="en-US" sz="2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то прямые параллельны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endParaRPr lang="en-US" sz="2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en-US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 наоборот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endParaRPr lang="en-US" sz="2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en-US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если прямые параллельны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endParaRPr lang="en-US" sz="2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то секущая пересекает</a:t>
            </a:r>
            <a:endParaRPr lang="en-US" sz="2500" b="1">
              <a:solidFill>
                <a:srgbClr val="0000FF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их под одинаковым углом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25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0482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TextBox 7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Параллельные прямые</a:t>
            </a:r>
          </a:p>
        </p:txBody>
      </p:sp>
      <p:sp>
        <p:nvSpPr>
          <p:cNvPr id="20484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Характеристическое свойство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параллельных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прямых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413" y="4437063"/>
            <a:ext cx="8640762" cy="20955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2268538" y="5445125"/>
            <a:ext cx="215900" cy="2159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268538" y="3860800"/>
            <a:ext cx="215900" cy="2159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2268538" y="3357563"/>
            <a:ext cx="0" cy="3095625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08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17081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Если прямые 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перпендикулярны</a:t>
            </a:r>
          </a:p>
          <a:p>
            <a:pPr algn="ctr"/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одной и той же прямой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то они 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параллельны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35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1509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0" name="TextBox 7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Параллельные прямые</a:t>
            </a:r>
          </a:p>
        </p:txBody>
      </p:sp>
      <p:sp>
        <p:nvSpPr>
          <p:cNvPr id="21511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Характеристическое свойство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параллельных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прямых</a:t>
            </a: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1331913" y="4076700"/>
            <a:ext cx="65532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1331913" y="5661025"/>
            <a:ext cx="65532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V="1">
            <a:off x="4572000" y="4292600"/>
            <a:ext cx="0" cy="1152525"/>
          </a:xfrm>
          <a:prstGeom prst="straightConnector1">
            <a:avLst/>
          </a:prstGeom>
          <a:ln w="25400">
            <a:solidFill>
              <a:srgbClr val="0F4D1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15" name="TextBox 17"/>
          <p:cNvSpPr txBox="1">
            <a:spLocks noChangeArrowheads="1"/>
          </p:cNvSpPr>
          <p:nvPr/>
        </p:nvSpPr>
        <p:spPr bwMode="auto">
          <a:xfrm>
            <a:off x="4572000" y="4716463"/>
            <a:ext cx="330676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Параллельные прямые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773</TotalTime>
  <Words>501</Words>
  <Application>Microsoft Office PowerPoint</Application>
  <PresentationFormat>Экран (4:3)</PresentationFormat>
  <Paragraphs>115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Calibri</vt:lpstr>
      <vt:lpstr>Arial</vt:lpstr>
      <vt:lpstr>Verdana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Roman</dc:creator>
  <cp:lastModifiedBy>www.PHILka.RU</cp:lastModifiedBy>
  <cp:revision>111</cp:revision>
  <dcterms:created xsi:type="dcterms:W3CDTF">2012-12-15T11:02:59Z</dcterms:created>
  <dcterms:modified xsi:type="dcterms:W3CDTF">2013-12-11T04:52:19Z</dcterms:modified>
</cp:coreProperties>
</file>