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08" r:id="rId2"/>
    <p:sldId id="309" r:id="rId3"/>
    <p:sldId id="267" r:id="rId4"/>
    <p:sldId id="310" r:id="rId5"/>
    <p:sldId id="318" r:id="rId6"/>
    <p:sldId id="274" r:id="rId7"/>
    <p:sldId id="312" r:id="rId8"/>
    <p:sldId id="314" r:id="rId9"/>
    <p:sldId id="313" r:id="rId10"/>
    <p:sldId id="315" r:id="rId11"/>
    <p:sldId id="316" r:id="rId12"/>
    <p:sldId id="317" r:id="rId13"/>
    <p:sldId id="319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990000"/>
    <a:srgbClr val="0000CC"/>
    <a:srgbClr val="FFDDBF"/>
    <a:srgbClr val="EBBB8A"/>
    <a:srgbClr val="E7B98A"/>
    <a:srgbClr val="050403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090" autoAdjust="0"/>
    <p:restoredTop sz="99760" autoAdjust="0"/>
  </p:normalViewPr>
  <p:slideViewPr>
    <p:cSldViewPr>
      <p:cViewPr varScale="1">
        <p:scale>
          <a:sx n="109" d="100"/>
          <a:sy n="109" d="100"/>
        </p:scale>
        <p:origin x="-90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FC99827-1F43-4465-851F-45E9673F8933}" type="datetimeFigureOut">
              <a:rPr lang="ru-RU"/>
              <a:pPr>
                <a:defRPr/>
              </a:pPr>
              <a:t>04.09.2014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D1B01F7-AEC9-4D93-BE29-FB11C314F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по документу разворачивает его увеличенную копию, щелчок по увеличенному документу сворачивает его.</a:t>
            </a:r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547003-D261-4284-B7DE-58AE514FA90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204071-AD00-48AE-BAAE-68B8375C916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указателем мышки по отрезку ленты времени выводит на слайд название периода. Щелчок по названию эпохи убирает его.</a:t>
            </a: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4017D58-181D-429D-BCAF-A03B68DDC17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схемы со стр. 9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DCA2C3-86C8-4D6D-BB5B-8FABEAA3804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щелчок, происходит выцветание задания и появление таблицы учебника стр.12-13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468E34-B5B3-4BA7-A064-D0F2CCE9054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A06272-7E49-46AB-9C9D-87882F8B906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Политическая карта мира </a:t>
            </a:r>
            <a:r>
              <a:rPr lang="sq-AL" smtClean="0"/>
              <a:t>http://www.straniymira.ru/files/Karta-mira-polit1.jpg</a:t>
            </a: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F27AF2-02B0-43C4-A1A6-C0C01D6F5B3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B070F-C686-4791-9BB5-FC902C228BA1}" type="datetimeFigureOut">
              <a:rPr lang="ru-RU"/>
              <a:pPr>
                <a:defRPr/>
              </a:pPr>
              <a:t>04.09.2014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0D414-FFFE-4410-ADBD-4E0C9FB76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3467A-9747-4C63-B2E6-ED155FA5A729}" type="datetimeFigureOut">
              <a:rPr lang="ru-RU"/>
              <a:pPr>
                <a:defRPr/>
              </a:pPr>
              <a:t>04.09.2014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ED6D3-D4EC-47C8-B842-2E4B2F8A5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A75B4-8A84-4D54-8815-7832BA9BA813}" type="datetimeFigureOut">
              <a:rPr lang="ru-RU"/>
              <a:pPr>
                <a:defRPr/>
              </a:pPr>
              <a:t>04.09.2014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218B0-878B-421C-8E6E-D4DAC64F7D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11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6453336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9DE61-3B69-4AC0-B2F9-77F495CCA377}" type="datetimeFigureOut">
              <a:rPr lang="ru-RU"/>
              <a:pPr>
                <a:defRPr/>
              </a:pPr>
              <a:t>04.09.2014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4B245-DA8F-4770-971C-C685B19783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B7BDA-F53B-4437-8FA8-7FFF22F2111B}" type="datetimeFigureOut">
              <a:rPr lang="ru-RU"/>
              <a:pPr>
                <a:defRPr/>
              </a:pPr>
              <a:t>04.09.2014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3CFB7-4D5A-40EA-9BEE-9B8E15780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6453336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 useBgFill="1"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 useBgFill="1"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607A1-7D95-43CE-B554-3D3B96C139FB}" type="datetimeFigureOut">
              <a:rPr lang="ru-RU"/>
              <a:pPr>
                <a:defRPr/>
              </a:pPr>
              <a:t>04.09.2014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8CAF8-DD27-4803-977A-D39FA27E59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44602-735A-44AA-8A92-D6370D1AD14E}" type="datetimeFigureOut">
              <a:rPr lang="ru-RU"/>
              <a:pPr>
                <a:defRPr/>
              </a:pPr>
              <a:t>04.09.2014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C4453-1E08-47E0-ACFF-72154B2BE6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6453336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D86FD-C516-4DFF-AC44-30431BB50AB5}" type="datetimeFigureOut">
              <a:rPr lang="ru-RU"/>
              <a:pPr>
                <a:defRPr/>
              </a:pPr>
              <a:t>04.09.2014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2C518-5A7A-4BCE-884D-11F499947D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Picture 11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6453336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34007-2A9B-44C9-B884-C9FAE30BC7C9}" type="datetimeFigureOut">
              <a:rPr lang="ru-RU"/>
              <a:pPr>
                <a:defRPr/>
              </a:pPr>
              <a:t>04.09.2014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9DAA9-CAAA-4D4C-8224-F00D559ED3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31C1C-5B4D-44E9-9764-74D4647E9D20}" type="datetimeFigureOut">
              <a:rPr lang="ru-RU"/>
              <a:pPr>
                <a:defRPr/>
              </a:pPr>
              <a:t>04.09.2014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1B377-BBE2-4D2A-8D95-FDEE99646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AD0E2-37BC-46C6-A8C9-95216EAA4468}" type="datetimeFigureOut">
              <a:rPr lang="ru-RU"/>
              <a:pPr>
                <a:defRPr/>
              </a:pPr>
              <a:t>04.09.2014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A2CBD-A0C7-4198-AA76-0CCF151D7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07FDEF7-F48D-4BC9-8B03-0071EE859237}" type="datetimeFigureOut">
              <a:rPr lang="ru-RU"/>
              <a:pPr>
                <a:defRPr/>
              </a:pPr>
              <a:t>04.09.2014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4A1CBF-FD3B-4DAE-A3BE-FA3875E5FC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0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 ЧЕГО НАЧАЛОСЬ НОВОЕ ВРЕМЯ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4339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0" y="3068638"/>
            <a:ext cx="30003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 descr="http://www.lechaim.ru/ARHIV/122/resp13.files/image002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1838" y="2781300"/>
            <a:ext cx="2062162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7 класс. История Нового времени</a:t>
            </a:r>
            <a:r>
              <a:rPr lang="ru-RU" sz="1200">
                <a:solidFill>
                  <a:srgbClr val="400000"/>
                </a:solidFill>
              </a:rPr>
              <a:t>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3" name="Прямоугольник 7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>ОТ СРЕДНЕВЕКОВЬЯ К СОВРЕМЕННОСТИ</a:t>
            </a:r>
            <a:endParaRPr lang="ru-RU" sz="3200" dirty="0"/>
          </a:p>
        </p:txBody>
      </p:sp>
      <p:pic>
        <p:nvPicPr>
          <p:cNvPr id="28674" name="Picture 2"/>
          <p:cNvPicPr>
            <a:picLocks noChangeArrowheads="1"/>
          </p:cNvPicPr>
          <p:nvPr/>
        </p:nvPicPr>
        <p:blipFill>
          <a:blip r:embed="rId2"/>
          <a:srcRect t="47308"/>
          <a:stretch>
            <a:fillRect/>
          </a:stretch>
        </p:blipFill>
        <p:spPr bwMode="auto">
          <a:xfrm>
            <a:off x="250825" y="1341438"/>
            <a:ext cx="864235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/>
          <a:srcRect b="96432"/>
          <a:stretch>
            <a:fillRect/>
          </a:stretch>
        </p:blipFill>
        <p:spPr bwMode="auto">
          <a:xfrm>
            <a:off x="250825" y="981075"/>
            <a:ext cx="86423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>ОТ СРЕДНЕВЕКОВЬЯ К СОВРЕМЕННОСТИ</a:t>
            </a:r>
            <a:endParaRPr lang="ru-RU" sz="3200" dirty="0"/>
          </a:p>
        </p:txBody>
      </p:sp>
      <p:pic>
        <p:nvPicPr>
          <p:cNvPr id="29698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92150"/>
            <a:ext cx="9144000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 КОНЦУ НОВОГО ВРЕМЕНИ ЧЕЛОВЕЧЕСКИЙ МИР В ОСНОВНЫХ СВОИХ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ЧЕРТАХ СТАЛ ТАКИМ, КАКИМ ВИДИМ ЕГО МЫ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30723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2205038"/>
            <a:ext cx="8639175" cy="4652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252000" y="836712"/>
            <a:ext cx="8640000" cy="1464231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0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000">
                <a:latin typeface="Comic Sans MS" pitchFamily="66" charset="0"/>
              </a:rPr>
              <a:t>Используя иллюстрации,  информацию учебника (Введение 1) и свои знания, определи, существуют ли сегодня государства, находящиеся на ступени аграрной цивилизации. Приведи 1-2 примера.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ПРИМЕНЯЕМ НОВЫЕ ЗНАНИЯ</a:t>
            </a:r>
          </a:p>
        </p:txBody>
      </p:sp>
      <p:pic>
        <p:nvPicPr>
          <p:cNvPr id="32774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4716462"/>
          </a:xfrm>
        </p:spPr>
        <p:txBody>
          <a:bodyPr lIns="72000" tIns="36000" rIns="72000" bIns="36000" rtlCol="0" anchor="ctr">
            <a:normAutofit fontScale="77500" lnSpcReduction="20000"/>
          </a:bodyPr>
          <a:lstStyle/>
          <a:p>
            <a:pPr indent="0" algn="ctr" fontAlgn="auto">
              <a:lnSpc>
                <a:spcPct val="110000"/>
              </a:lnSpc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b="1" dirty="0" smtClean="0"/>
              <a:t>Ожидания </a:t>
            </a:r>
            <a:r>
              <a:rPr lang="ru-RU" b="1" dirty="0"/>
              <a:t>1492 </a:t>
            </a:r>
            <a:r>
              <a:rPr lang="ru-RU" b="1" dirty="0" smtClean="0"/>
              <a:t>года</a:t>
            </a:r>
          </a:p>
          <a:p>
            <a:pPr indent="0" fontAlgn="auto">
              <a:lnSpc>
                <a:spcPct val="110000"/>
              </a:lnSpc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dirty="0"/>
              <a:t>Год 1492-й от Рождества Христова</a:t>
            </a:r>
          </a:p>
          <a:p>
            <a:pPr indent="0" fontAlgn="auto">
              <a:lnSpc>
                <a:spcPct val="110000"/>
              </a:lnSpc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dirty="0"/>
              <a:t>был для христиан 7000-м годом «от</a:t>
            </a:r>
          </a:p>
          <a:p>
            <a:pPr indent="0" fontAlgn="auto">
              <a:lnSpc>
                <a:spcPct val="110000"/>
              </a:lnSpc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dirty="0"/>
              <a:t>Сотворения мира». Считалось, </a:t>
            </a:r>
            <a:r>
              <a:rPr lang="ru-RU" dirty="0" smtClean="0"/>
              <a:t>что Бог</a:t>
            </a:r>
            <a:r>
              <a:rPr lang="ru-RU" dirty="0"/>
              <a:t>, сотворив мир за 7 дней, </a:t>
            </a:r>
            <a:r>
              <a:rPr lang="ru-RU" dirty="0" smtClean="0"/>
              <a:t>отвёл на </a:t>
            </a:r>
            <a:r>
              <a:rPr lang="ru-RU" dirty="0"/>
              <a:t>его существование 7000 лет</a:t>
            </a:r>
            <a:r>
              <a:rPr lang="ru-RU" dirty="0" smtClean="0"/>
              <a:t>. В </a:t>
            </a:r>
            <a:r>
              <a:rPr lang="ru-RU" dirty="0"/>
              <a:t>результате в 1492 году многие </a:t>
            </a:r>
            <a:r>
              <a:rPr lang="ru-RU" dirty="0" smtClean="0"/>
              <a:t>христиане </a:t>
            </a:r>
            <a:r>
              <a:rPr lang="ru-RU" dirty="0"/>
              <a:t>ждали «конца света</a:t>
            </a:r>
            <a:r>
              <a:rPr lang="ru-RU" dirty="0" smtClean="0"/>
              <a:t>»</a:t>
            </a:r>
            <a:endParaRPr lang="ru-RU" dirty="0"/>
          </a:p>
        </p:txBody>
      </p:sp>
      <p:sp useBgFill="1"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4716462"/>
          </a:xfrm>
          <a:ln>
            <a:round/>
          </a:ln>
        </p:spPr>
        <p:txBody>
          <a:bodyPr lIns="72000" tIns="36000" rIns="72000" bIns="36000"/>
          <a:lstStyle/>
          <a:p>
            <a:pPr marL="88900" indent="0" algn="ctr">
              <a:lnSpc>
                <a:spcPct val="110000"/>
              </a:lnSpc>
              <a:spcBef>
                <a:spcPct val="0"/>
              </a:spcBef>
              <a:buFont typeface="Comic Sans MS" pitchFamily="66" charset="0"/>
              <a:buNone/>
            </a:pPr>
            <a:r>
              <a:rPr lang="ru-RU" sz="2400" b="1" smtClean="0"/>
              <a:t>События 1492 года</a:t>
            </a:r>
          </a:p>
          <a:p>
            <a:pPr marL="88900" indent="0">
              <a:spcBef>
                <a:spcPct val="0"/>
              </a:spcBef>
              <a:buFont typeface="Comic Sans MS" pitchFamily="66" charset="0"/>
              <a:buNone/>
            </a:pPr>
            <a:r>
              <a:rPr lang="ru-RU" sz="2400" smtClean="0"/>
              <a:t>В 1492 году не было ни землетрясений, ни наводнений – «конца</a:t>
            </a:r>
          </a:p>
          <a:p>
            <a:pPr marL="88900" indent="0">
              <a:spcBef>
                <a:spcPct val="0"/>
              </a:spcBef>
              <a:buFont typeface="Comic Sans MS" pitchFamily="66" charset="0"/>
              <a:buNone/>
            </a:pPr>
            <a:r>
              <a:rPr lang="ru-RU" sz="2400" smtClean="0"/>
              <a:t>света» не случилось. Однако именно в этот год корабли Христофора Колумба достигли берегов нового, неизвестного материка – Америки. 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3762000" y="1700808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3762000" y="3357032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 useBgFill="1">
        <p:nvSpPr>
          <p:cNvPr id="11" name="Объект 2"/>
          <p:cNvSpPr txBox="1">
            <a:spLocks/>
          </p:cNvSpPr>
          <p:nvPr/>
        </p:nvSpPr>
        <p:spPr>
          <a:xfrm>
            <a:off x="250825" y="981075"/>
            <a:ext cx="8642350" cy="4714875"/>
          </a:xfrm>
          <a:prstGeom prst="roundRect">
            <a:avLst>
              <a:gd name="adj" fmla="val 7503"/>
            </a:avLst>
          </a:prstGeom>
          <a:ln w="44450">
            <a:solidFill>
              <a:srgbClr val="FF0000"/>
            </a:solidFill>
          </a:ln>
        </p:spPr>
        <p:txBody>
          <a:bodyPr lIns="72000" tIns="36000" rIns="72000" bIns="36000" anchor="ctr">
            <a:normAutofit/>
          </a:bodyPr>
          <a:lstStyle/>
          <a:p>
            <a:pPr marL="88900" algn="ctr">
              <a:buFont typeface="Comic Sans MS" pitchFamily="66" charset="0"/>
              <a:buNone/>
            </a:pPr>
            <a:r>
              <a:rPr lang="ru-RU" sz="3600" b="1">
                <a:latin typeface="Comic Sans MS" pitchFamily="66" charset="0"/>
              </a:rPr>
              <a:t>Ожидания 1492 года</a:t>
            </a:r>
          </a:p>
          <a:p>
            <a:pPr marL="88900">
              <a:buFont typeface="Comic Sans MS" pitchFamily="66" charset="0"/>
              <a:buNone/>
            </a:pPr>
            <a:r>
              <a:rPr lang="ru-RU" sz="3600">
                <a:latin typeface="Comic Sans MS" pitchFamily="66" charset="0"/>
              </a:rPr>
              <a:t>Год 1492-й от Рождества Христова</a:t>
            </a:r>
          </a:p>
          <a:p>
            <a:pPr marL="88900">
              <a:buFont typeface="Comic Sans MS" pitchFamily="66" charset="0"/>
              <a:buNone/>
            </a:pPr>
            <a:r>
              <a:rPr lang="ru-RU" sz="3600">
                <a:latin typeface="Comic Sans MS" pitchFamily="66" charset="0"/>
              </a:rPr>
              <a:t>был для христиан 7000-м годом «от</a:t>
            </a:r>
            <a:r>
              <a:rPr lang="ru-RU" sz="3600"/>
              <a:t> </a:t>
            </a:r>
            <a:r>
              <a:rPr lang="ru-RU" sz="3600">
                <a:latin typeface="Comic Sans MS" pitchFamily="66" charset="0"/>
              </a:rPr>
              <a:t>Сотворения мира». Считалось, что Бог, сотворив мир за 7 дней, отвёл на его существование 7000 лет. В результате в 1492 году многие христиане ждали «конца света».</a:t>
            </a:r>
          </a:p>
        </p:txBody>
      </p:sp>
      <p:sp>
        <p:nvSpPr>
          <p:cNvPr id="13" name="Объект 3"/>
          <p:cNvSpPr>
            <a:spLocks/>
          </p:cNvSpPr>
          <p:nvPr/>
        </p:nvSpPr>
        <p:spPr bwMode="auto">
          <a:xfrm>
            <a:off x="250825" y="981075"/>
            <a:ext cx="8642350" cy="4714875"/>
          </a:xfrm>
          <a:prstGeom prst="roundRect">
            <a:avLst>
              <a:gd name="adj" fmla="val 8009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44450">
            <a:solidFill>
              <a:srgbClr val="00CC00"/>
            </a:solidFill>
            <a:round/>
            <a:headEnd/>
            <a:tailEnd/>
          </a:ln>
        </p:spPr>
        <p:txBody>
          <a:bodyPr lIns="72000" tIns="36000" rIns="72000" bIns="36000"/>
          <a:lstStyle/>
          <a:p>
            <a:pPr marL="88900" algn="ctr">
              <a:lnSpc>
                <a:spcPct val="110000"/>
              </a:lnSpc>
              <a:buFont typeface="Comic Sans MS" pitchFamily="66" charset="0"/>
              <a:buNone/>
            </a:pPr>
            <a:r>
              <a:rPr lang="ru-RU" sz="3600" b="1">
                <a:latin typeface="Comic Sans MS" pitchFamily="66" charset="0"/>
              </a:rPr>
              <a:t>События 1492 года</a:t>
            </a:r>
          </a:p>
          <a:p>
            <a:pPr marL="88900">
              <a:buFont typeface="Comic Sans MS" pitchFamily="66" charset="0"/>
              <a:buNone/>
            </a:pPr>
            <a:r>
              <a:rPr lang="ru-RU" sz="3600">
                <a:latin typeface="Comic Sans MS" pitchFamily="66" charset="0"/>
              </a:rPr>
              <a:t>В 1492 году не было ни землетрясений, ни наводнений – «конца света» не случилось. Однако именно в этот год корабли Христофора Колумба достигли берегов нового, неизвестного материка – Америки.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5821967"/>
            <a:ext cx="8640960" cy="919401"/>
          </a:xfrm>
          <a:prstGeom prst="roundRect">
            <a:avLst>
              <a:gd name="adj" fmla="val 16667"/>
            </a:avLst>
          </a:prstGeom>
          <a:blipFill>
            <a:blip r:embed="rId3" cstate="print"/>
            <a:tile tx="0" ty="0" sx="100000" sy="100000" flip="none" algn="tl"/>
          </a:blipFill>
          <a:ln>
            <a:solidFill>
              <a:srgbClr val="8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/>
            <a:r>
              <a:rPr lang="ru-RU" sz="2400">
                <a:latin typeface="Comic Sans MS" pitchFamily="66" charset="0"/>
              </a:rPr>
              <a:t>Сравни чувства, которые испытывали европейцы в 1492 году, с событием, которое произошло.</a:t>
            </a:r>
          </a:p>
        </p:txBody>
      </p:sp>
      <p:pic>
        <p:nvPicPr>
          <p:cNvPr id="15375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1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ЧТО НОВОЕ ВРЕМЯ НАЗВАЛИ «НОВЫМ»?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7414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662972" y="1464700"/>
            <a:ext cx="847725" cy="70485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88989" y="1196752"/>
            <a:ext cx="514350" cy="981075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05475" y="5540375"/>
            <a:ext cx="2927350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4549775"/>
            <a:ext cx="3286125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54313" y="3559175"/>
            <a:ext cx="409575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8100" y="2614613"/>
            <a:ext cx="4235450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055126" y="2075936"/>
            <a:ext cx="660890" cy="1075867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052955" y="3021778"/>
            <a:ext cx="600075" cy="112395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210934" y="4275255"/>
            <a:ext cx="1114425" cy="771525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028384" y="5346752"/>
            <a:ext cx="800100" cy="74295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2224088"/>
            <a:ext cx="3186113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Скругленный прямоугольник 42"/>
          <p:cNvSpPr/>
          <p:nvPr/>
        </p:nvSpPr>
        <p:spPr>
          <a:xfrm>
            <a:off x="2106613" y="3209925"/>
            <a:ext cx="2465387" cy="50958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ДРЕВНИЙ МИР</a:t>
            </a:r>
            <a:endParaRPr lang="ru-RU" sz="2400" dirty="0">
              <a:latin typeface="+mn-lt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087438" y="5091113"/>
            <a:ext cx="1690687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Новая эра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708400" y="4210050"/>
            <a:ext cx="2563813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СРЕДНИЕ ВЕКА</a:t>
            </a:r>
            <a:endParaRPr lang="ru-RU" sz="2400" dirty="0">
              <a:latin typeface="+mn-lt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230813" y="5230813"/>
            <a:ext cx="2447925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НОВОЕ ВРЕМЯ</a:t>
            </a:r>
            <a:endParaRPr lang="ru-RU" sz="2400" dirty="0">
              <a:latin typeface="+mn-lt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5724525" y="6234113"/>
            <a:ext cx="3079750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НОВЕЙШЕЕ ВРЕМЯ</a:t>
            </a:r>
            <a:endParaRPr lang="ru-RU" sz="2400" dirty="0">
              <a:latin typeface="+mn-lt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50825" y="2273300"/>
            <a:ext cx="3568700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ПЕРВОБЫТНЫЙ МИР</a:t>
            </a:r>
            <a:endParaRPr lang="ru-RU" sz="2400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ВСПОМИНАЕМ ТО, ЧТО ЗНАЕМ</a:t>
            </a:r>
            <a:endParaRPr lang="ru-RU" dirty="0"/>
          </a:p>
        </p:txBody>
      </p:sp>
      <p:pic>
        <p:nvPicPr>
          <p:cNvPr id="19475" name="Picture 7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Скругленный прямоугольник 22"/>
          <p:cNvSpPr/>
          <p:nvPr/>
        </p:nvSpPr>
        <p:spPr>
          <a:xfrm>
            <a:off x="6634163" y="1670050"/>
            <a:ext cx="2349500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До </a:t>
            </a:r>
            <a:r>
              <a:rPr lang="ru-RU" sz="2400">
                <a:latin typeface="+mn-lt"/>
              </a:rPr>
              <a:t>Новой эры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836613"/>
            <a:ext cx="8639175" cy="5940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2" name="TextBox 41"/>
          <p:cNvSpPr txBox="1"/>
          <p:nvPr/>
        </p:nvSpPr>
        <p:spPr>
          <a:xfrm>
            <a:off x="252000" y="2373568"/>
            <a:ext cx="8640000" cy="2063544"/>
          </a:xfrm>
          <a:prstGeom prst="roundRect">
            <a:avLst>
              <a:gd name="adj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rgbClr val="8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3200" dirty="0">
                <a:latin typeface="+mn-lt"/>
              </a:rPr>
              <a:t>Как при переходе от одной ступени к другой менялись человеческие общности, ступени развития и их признаки?</a:t>
            </a:r>
            <a:endParaRPr lang="ru-RU" sz="3200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ВСПОМИНАЕМ ТО, ЧТО ЗНАЕМ</a:t>
            </a:r>
            <a:endParaRPr lang="ru-RU" dirty="0"/>
          </a:p>
        </p:txBody>
      </p:sp>
      <p:pic>
        <p:nvPicPr>
          <p:cNvPr id="21510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pc="0" dirty="0"/>
              <a:t>ОТКРЫВАЕМ НОВЫЕ ЗНАНИЯ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812945"/>
            <a:ext cx="8639999" cy="13280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ОТ ПЕРВОБЫТНОСТИ К СРЕДНЕВЕКОВЬЮ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650015"/>
            <a:ext cx="8640000" cy="13280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ОТ СРЕДНЕВЕКОВЬЯ К СОВРЕМЕННОСТИ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48686"/>
              </a:clrFrom>
              <a:clrTo>
                <a:srgbClr val="E48686">
                  <a:alpha val="0"/>
                </a:srgbClr>
              </a:clrTo>
            </a:clrChange>
          </a:blip>
          <a:srcRect t="-4179" b="-1880"/>
          <a:stretch>
            <a:fillRect/>
          </a:stretch>
        </p:blipFill>
        <p:spPr bwMode="auto">
          <a:xfrm>
            <a:off x="0" y="0"/>
            <a:ext cx="725488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13" name="Group 37"/>
          <p:cNvGraphicFramePr>
            <a:graphicFrameLocks noGrp="1"/>
          </p:cNvGraphicFramePr>
          <p:nvPr/>
        </p:nvGraphicFramePr>
        <p:xfrm>
          <a:off x="252413" y="981075"/>
          <a:ext cx="8640762" cy="5716588"/>
        </p:xfrm>
        <a:graphic>
          <a:graphicData uri="http://schemas.openxmlformats.org/drawingml/2006/table">
            <a:tbl>
              <a:tblPr/>
              <a:tblGrid>
                <a:gridCol w="1439862"/>
                <a:gridCol w="5759450"/>
                <a:gridCol w="1441450"/>
              </a:tblGrid>
              <a:tr h="522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Запад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Восток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828675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Государственная собственность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286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Частная собственность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86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Забота общин и государства о положении своих подданных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86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Свобода граждан и гражданское равноправие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86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Полное подчинение подданных сильному государству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86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Участие граждан в делах государства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/>
              <a:t>ОТ ПЕРВОБЫТНОСТИ К СРЕДНЕВЕКОВЬЮ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1700213"/>
            <a:ext cx="647700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4424363"/>
            <a:ext cx="13684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8913" y="1503363"/>
            <a:ext cx="1084262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3163" y="2811463"/>
            <a:ext cx="617537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99350" y="4711700"/>
            <a:ext cx="582613" cy="149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96263" y="3906838"/>
            <a:ext cx="709612" cy="155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83750" y="3168967"/>
            <a:ext cx="8640000" cy="1532334"/>
          </a:xfrm>
          <a:prstGeom prst="roundRect">
            <a:avLst/>
          </a:prstGeom>
          <a:blipFill>
            <a:blip r:embed="rId8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Определи по таблице, какие ценности отличают цивилизации Востока от Запада. </a:t>
            </a:r>
          </a:p>
        </p:txBody>
      </p:sp>
      <p:pic>
        <p:nvPicPr>
          <p:cNvPr id="24611" name="Picture 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 t="3094"/>
          <a:stretch>
            <a:fillRect/>
          </a:stretch>
        </p:blipFill>
        <p:spPr bwMode="auto">
          <a:xfrm>
            <a:off x="0" y="1147763"/>
            <a:ext cx="9144000" cy="559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52000" y="2420888"/>
            <a:ext cx="8640000" cy="2009061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Какие наиболее значимые события были связаны с указанными цивилизациями и как они влияли на дальнейшее развитие народов и государств?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/>
              <a:t>ОТ ПЕРВОБЫТНОСТИ К СРЕДНЕВЕКОВЬЮ</a:t>
            </a:r>
            <a:endParaRPr lang="ru-RU" sz="2800" dirty="0"/>
          </a:p>
        </p:txBody>
      </p:sp>
      <p:pic>
        <p:nvPicPr>
          <p:cNvPr id="25606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>ОТ СРЕДНЕВЕКОВЬЯ К СОВРЕМЕННОСТИ</a:t>
            </a:r>
            <a:endParaRPr lang="ru-RU" sz="3200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 b="52106"/>
          <a:stretch>
            <a:fillRect/>
          </a:stretch>
        </p:blipFill>
        <p:spPr bwMode="auto">
          <a:xfrm>
            <a:off x="250825" y="981075"/>
            <a:ext cx="8642350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15832</TotalTime>
  <Words>412</Words>
  <Application>Microsoft Office PowerPoint</Application>
  <PresentationFormat>Экран (4:3)</PresentationFormat>
  <Paragraphs>51</Paragraphs>
  <Slides>13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Comic Sans MS</vt:lpstr>
      <vt:lpstr>Arial</vt:lpstr>
      <vt:lpstr>Calibri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ЧЕГО НАЧАЛОСЬ НОВОЕ ВРЕМЯ</dc:title>
  <dc:creator>Telli</dc:creator>
  <cp:lastModifiedBy>Admin</cp:lastModifiedBy>
  <cp:revision>305</cp:revision>
  <dcterms:created xsi:type="dcterms:W3CDTF">2012-04-06T18:00:09Z</dcterms:created>
  <dcterms:modified xsi:type="dcterms:W3CDTF">2014-09-03T21:46:29Z</dcterms:modified>
</cp:coreProperties>
</file>