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7" r:id="rId3"/>
    <p:sldId id="268" r:id="rId4"/>
    <p:sldId id="269" r:id="rId5"/>
    <p:sldId id="270" r:id="rId6"/>
    <p:sldId id="271" r:id="rId7"/>
    <p:sldId id="273" r:id="rId8"/>
    <p:sldId id="274" r:id="rId9"/>
    <p:sldId id="276" r:id="rId10"/>
    <p:sldId id="275" r:id="rId11"/>
    <p:sldId id="277" r:id="rId12"/>
    <p:sldId id="278" r:id="rId13"/>
    <p:sldId id="266" r:id="rId14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F4D10"/>
    <a:srgbClr val="0000FF"/>
    <a:srgbClr val="008000"/>
    <a:srgbClr val="800000"/>
    <a:srgbClr val="151515"/>
    <a:srgbClr val="242424"/>
    <a:srgbClr val="000000"/>
    <a:srgbClr val="444444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124" autoAdjust="0"/>
    <p:restoredTop sz="94438" autoAdjust="0"/>
  </p:normalViewPr>
  <p:slideViewPr>
    <p:cSldViewPr snapToGrid="0">
      <p:cViewPr varScale="1">
        <p:scale>
          <a:sx n="68" d="100"/>
          <a:sy n="68" d="100"/>
        </p:scale>
        <p:origin x="-810" y="-114"/>
      </p:cViewPr>
      <p:guideLst>
        <p:guide orient="horz" pos="3203"/>
        <p:guide pos="129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E4D40A-C4A8-4669-97DB-82DB6B5BA3C5}" type="datetimeFigureOut">
              <a:rPr lang="ru-RU"/>
              <a:pPr>
                <a:defRPr/>
              </a:pPr>
              <a:t>11.12.2013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03DA7E-FE3F-41D1-98BF-677B871A43C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5F635D-2F1A-474C-AC46-C8C7C0EB04ED}" type="datetimeFigureOut">
              <a:rPr lang="ru-RU"/>
              <a:pPr>
                <a:defRPr/>
              </a:pPr>
              <a:t>11.12.2013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8C6C7E-9952-4CB0-8A87-F18D18F1BF0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364B2B-5689-4C30-B61D-06AB986D9AD4}" type="datetimeFigureOut">
              <a:rPr lang="ru-RU"/>
              <a:pPr>
                <a:defRPr/>
              </a:pPr>
              <a:t>11.12.2013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EF76A5-10B0-4632-8D40-0A3895329AA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E16870-D73E-498A-99DD-8C15741D68D1}" type="datetimeFigureOut">
              <a:rPr lang="ru-RU"/>
              <a:pPr>
                <a:defRPr/>
              </a:pPr>
              <a:t>11.12.2013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D73019-050D-4EB2-8AC6-F20D34D304C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BDD406-3238-4D5C-8633-70C5E043F552}" type="datetimeFigureOut">
              <a:rPr lang="ru-RU"/>
              <a:pPr>
                <a:defRPr/>
              </a:pPr>
              <a:t>11.12.2013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7A3307-705C-4293-BD13-6EE25189C8A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BA34F0-801D-445F-BB5C-C1D00D68DAB8}" type="datetimeFigureOut">
              <a:rPr lang="ru-RU"/>
              <a:pPr>
                <a:defRPr/>
              </a:pPr>
              <a:t>11.12.2013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773F29-32B1-4ECC-986E-B3B3C9F0D6E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7592B1-0F39-40C8-AB75-93E295068AA2}" type="datetimeFigureOut">
              <a:rPr lang="ru-RU"/>
              <a:pPr>
                <a:defRPr/>
              </a:pPr>
              <a:t>11.12.2013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9F4D57-F049-4FC0-8520-4E95446FBC2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35336C-B740-4BD0-B8A0-EF1CC7833D36}" type="datetimeFigureOut">
              <a:rPr lang="ru-RU"/>
              <a:pPr>
                <a:defRPr/>
              </a:pPr>
              <a:t>11.12.2013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0031AF-04CA-436B-B290-866E1581E11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2B35BE-A80F-44C5-BF6C-684D18785137}" type="datetimeFigureOut">
              <a:rPr lang="ru-RU"/>
              <a:pPr>
                <a:defRPr/>
              </a:pPr>
              <a:t>11.12.2013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96C943-0069-443F-BDB3-53A857117A8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FE8100-E536-49EF-9680-C61507C12E4B}" type="datetimeFigureOut">
              <a:rPr lang="ru-RU"/>
              <a:pPr>
                <a:defRPr/>
              </a:pPr>
              <a:t>11.12.2013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920E51-9E06-466E-BB2B-F72DBC9F215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CB0D07-6B93-4462-A280-799DBA77FAC0}" type="datetimeFigureOut">
              <a:rPr lang="ru-RU"/>
              <a:pPr>
                <a:defRPr/>
              </a:pPr>
              <a:t>11.12.2013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F74C70-11AD-4EF9-A570-262FE5485D2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C6E09CEC-2EBB-453A-B11A-37C71CC9EC7C}" type="datetimeFigureOut">
              <a:rPr lang="ru-RU"/>
              <a:pPr>
                <a:defRPr/>
              </a:pPr>
              <a:t>11.12.2013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D1DF4213-6F26-4347-B874-A25F466800C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TextBox 3"/>
          <p:cNvSpPr txBox="1">
            <a:spLocks noChangeArrowheads="1"/>
          </p:cNvSpPr>
          <p:nvPr/>
        </p:nvSpPr>
        <p:spPr bwMode="auto">
          <a:xfrm>
            <a:off x="0" y="3578225"/>
            <a:ext cx="9144000" cy="554038"/>
          </a:xfrm>
          <a:prstGeom prst="rect">
            <a:avLst/>
          </a:prstGeom>
          <a:solidFill>
            <a:schemeClr val="bg1">
              <a:alpha val="7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3.4 Центральная симметрия</a:t>
            </a:r>
          </a:p>
        </p:txBody>
      </p:sp>
      <p:sp>
        <p:nvSpPr>
          <p:cNvPr id="13314" name="TextBox 10"/>
          <p:cNvSpPr txBox="1">
            <a:spLocks noChangeArrowheads="1"/>
          </p:cNvSpPr>
          <p:nvPr/>
        </p:nvSpPr>
        <p:spPr bwMode="auto">
          <a:xfrm>
            <a:off x="0" y="6334125"/>
            <a:ext cx="20510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400" b="1">
                <a:solidFill>
                  <a:srgbClr val="0F4D1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Школа 2100</a:t>
            </a:r>
          </a:p>
          <a:p>
            <a:r>
              <a:rPr lang="en-US" sz="1400" b="1">
                <a:solidFill>
                  <a:srgbClr val="0F4D1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school2100.ru</a:t>
            </a:r>
            <a:endParaRPr lang="ru-RU" sz="1400" b="1">
              <a:solidFill>
                <a:srgbClr val="0F4D1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0" y="-26988"/>
            <a:ext cx="3132138" cy="900113"/>
          </a:xfrm>
          <a:prstGeom prst="snip2DiagRect">
            <a:avLst/>
          </a:prstGeom>
          <a:solidFill>
            <a:schemeClr val="bg1">
              <a:alpha val="60000"/>
            </a:schemeClr>
          </a:solidFill>
        </p:spPr>
        <p:txBody>
          <a:bodyPr anchor="ctr">
            <a:spAutoFit/>
          </a:bodyPr>
          <a:lstStyle/>
          <a:p>
            <a:pPr algn="ctr"/>
            <a:r>
              <a:rPr lang="ru-RU" sz="13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Презентация для учебника</a:t>
            </a:r>
          </a:p>
          <a:p>
            <a:pPr algn="ctr"/>
            <a:r>
              <a:rPr lang="ru-RU" sz="13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Козлова С. А., Рубин А. Г.</a:t>
            </a:r>
          </a:p>
          <a:p>
            <a:pPr algn="ctr"/>
            <a:r>
              <a:rPr lang="ru-RU" sz="13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«Математика, </a:t>
            </a:r>
            <a:r>
              <a:rPr lang="en-US" sz="13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6</a:t>
            </a:r>
            <a:r>
              <a:rPr lang="ru-RU" sz="13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класс. Ч. </a:t>
            </a:r>
            <a:r>
              <a:rPr lang="en-US" sz="13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1</a:t>
            </a:r>
            <a:r>
              <a:rPr lang="ru-RU" sz="13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»</a:t>
            </a:r>
          </a:p>
        </p:txBody>
      </p:sp>
      <p:sp>
        <p:nvSpPr>
          <p:cNvPr id="13316" name="TextBox 5"/>
          <p:cNvSpPr txBox="1">
            <a:spLocks noChangeArrowheads="1"/>
          </p:cNvSpPr>
          <p:nvPr/>
        </p:nvSpPr>
        <p:spPr bwMode="auto">
          <a:xfrm>
            <a:off x="0" y="2781300"/>
            <a:ext cx="9144000" cy="554038"/>
          </a:xfrm>
          <a:prstGeom prst="rect">
            <a:avLst/>
          </a:prstGeom>
          <a:solidFill>
            <a:schemeClr val="bg1">
              <a:alpha val="7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ГЛАВА </a:t>
            </a:r>
            <a:r>
              <a:rPr lang="en-US" sz="3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III </a:t>
            </a:r>
            <a:r>
              <a:rPr lang="ru-RU" sz="3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ЭЛЕМЕНТЫ ГЕОМЕТРИИ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29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0" name="TextBox 7"/>
          <p:cNvSpPr txBox="1">
            <a:spLocks noChangeArrowheads="1"/>
          </p:cNvSpPr>
          <p:nvPr/>
        </p:nvSpPr>
        <p:spPr bwMode="auto">
          <a:xfrm>
            <a:off x="0" y="134938"/>
            <a:ext cx="3132138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Центральная симметрия</a:t>
            </a:r>
          </a:p>
        </p:txBody>
      </p:sp>
      <p:sp>
        <p:nvSpPr>
          <p:cNvPr id="22531" name="TextBox 9"/>
          <p:cNvSpPr txBox="1">
            <a:spLocks noChangeArrowheads="1"/>
          </p:cNvSpPr>
          <p:nvPr/>
        </p:nvSpPr>
        <p:spPr bwMode="auto">
          <a:xfrm>
            <a:off x="3132138" y="28575"/>
            <a:ext cx="6011862" cy="86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Центрально-симметричные фигуры</a:t>
            </a:r>
          </a:p>
        </p:txBody>
      </p:sp>
      <p:sp>
        <p:nvSpPr>
          <p:cNvPr id="22532" name="TextBox 8"/>
          <p:cNvSpPr txBox="1">
            <a:spLocks noChangeArrowheads="1"/>
          </p:cNvSpPr>
          <p:nvPr/>
        </p:nvSpPr>
        <p:spPr bwMode="auto">
          <a:xfrm>
            <a:off x="250825" y="1268413"/>
            <a:ext cx="8642350" cy="124618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Возможен случай, когда фигура,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симметричная данной фигуре относительно точки, совпадает с ней самой (левый чертёж).</a:t>
            </a:r>
          </a:p>
        </p:txBody>
      </p:sp>
      <p:sp>
        <p:nvSpPr>
          <p:cNvPr id="22533" name="TextBox 10"/>
          <p:cNvSpPr txBox="1">
            <a:spLocks noChangeArrowheads="1"/>
          </p:cNvSpPr>
          <p:nvPr/>
        </p:nvSpPr>
        <p:spPr bwMode="auto">
          <a:xfrm>
            <a:off x="250825" y="2636838"/>
            <a:ext cx="5041900" cy="3940175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2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Например,</a:t>
            </a:r>
          </a:p>
          <a:p>
            <a:pPr algn="ctr"/>
            <a:endParaRPr lang="ru-RU" sz="10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2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окружность</a:t>
            </a:r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 симметрична самой себе относительно своего центра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;</a:t>
            </a:r>
          </a:p>
          <a:p>
            <a:pPr algn="ctr"/>
            <a:endParaRPr lang="ru-RU" sz="10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2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отрезок</a:t>
            </a:r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 симметричен себе относительно своей середины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;</a:t>
            </a:r>
          </a:p>
          <a:p>
            <a:pPr algn="ctr"/>
            <a:endParaRPr lang="ru-RU" sz="10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2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прямая</a:t>
            </a:r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 симметрична себе относительно любой своей точки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37188" y="2636838"/>
            <a:ext cx="1727200" cy="172878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16550" y="4868863"/>
            <a:ext cx="2251075" cy="172878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19925" y="3213100"/>
            <a:ext cx="2133600" cy="172878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3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54" name="TextBox 7"/>
          <p:cNvSpPr txBox="1">
            <a:spLocks noChangeArrowheads="1"/>
          </p:cNvSpPr>
          <p:nvPr/>
        </p:nvSpPr>
        <p:spPr bwMode="auto">
          <a:xfrm>
            <a:off x="0" y="134938"/>
            <a:ext cx="3132138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Центральная симметрия</a:t>
            </a:r>
          </a:p>
        </p:txBody>
      </p:sp>
      <p:sp>
        <p:nvSpPr>
          <p:cNvPr id="23555" name="TextBox 9"/>
          <p:cNvSpPr txBox="1">
            <a:spLocks noChangeArrowheads="1"/>
          </p:cNvSpPr>
          <p:nvPr/>
        </p:nvSpPr>
        <p:spPr bwMode="auto">
          <a:xfrm>
            <a:off x="3132138" y="28575"/>
            <a:ext cx="6011862" cy="86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Центрально-симметричные фигуры</a:t>
            </a:r>
          </a:p>
        </p:txBody>
      </p:sp>
      <p:sp>
        <p:nvSpPr>
          <p:cNvPr id="23556" name="TextBox 8"/>
          <p:cNvSpPr txBox="1">
            <a:spLocks noChangeArrowheads="1"/>
          </p:cNvSpPr>
          <p:nvPr/>
        </p:nvSpPr>
        <p:spPr bwMode="auto">
          <a:xfrm>
            <a:off x="250825" y="1268413"/>
            <a:ext cx="8642350" cy="2062162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200">
                <a:latin typeface="Verdana" pitchFamily="34" charset="0"/>
                <a:ea typeface="Verdana" pitchFamily="34" charset="0"/>
                <a:cs typeface="Verdana" pitchFamily="34" charset="0"/>
              </a:rPr>
              <a:t>Центрально-симметричной фигурой</a:t>
            </a:r>
          </a:p>
          <a:p>
            <a:pPr algn="ctr"/>
            <a:r>
              <a:rPr lang="ru-RU" sz="3200">
                <a:latin typeface="Verdana" pitchFamily="34" charset="0"/>
                <a:ea typeface="Verdana" pitchFamily="34" charset="0"/>
                <a:cs typeface="Verdana" pitchFamily="34" charset="0"/>
              </a:rPr>
              <a:t>является </a:t>
            </a:r>
            <a:r>
              <a:rPr lang="ru-RU" sz="3200" b="1">
                <a:latin typeface="Verdana" pitchFamily="34" charset="0"/>
                <a:ea typeface="Verdana" pitchFamily="34" charset="0"/>
                <a:cs typeface="Verdana" pitchFamily="34" charset="0"/>
              </a:rPr>
              <a:t>параллелограмм</a:t>
            </a:r>
            <a:r>
              <a:rPr lang="ru-RU" sz="3200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</a:p>
          <a:p>
            <a:pPr algn="ctr"/>
            <a:r>
              <a:rPr lang="ru-RU" sz="3200">
                <a:latin typeface="Verdana" pitchFamily="34" charset="0"/>
                <a:ea typeface="Verdana" pitchFamily="34" charset="0"/>
                <a:cs typeface="Verdana" pitchFamily="34" charset="0"/>
              </a:rPr>
              <a:t>причём центром симметрии является</a:t>
            </a:r>
          </a:p>
          <a:p>
            <a:pPr algn="ctr"/>
            <a:r>
              <a:rPr lang="ru-RU" sz="3200" b="1">
                <a:latin typeface="Verdana" pitchFamily="34" charset="0"/>
                <a:ea typeface="Verdana" pitchFamily="34" charset="0"/>
                <a:cs typeface="Verdana" pitchFamily="34" charset="0"/>
              </a:rPr>
              <a:t>точка пересечения диагоналей</a:t>
            </a:r>
            <a:r>
              <a:rPr lang="ru-RU" sz="3200">
                <a:latin typeface="Verdana" pitchFamily="34" charset="0"/>
                <a:ea typeface="Verdana" pitchFamily="34" charset="0"/>
                <a:cs typeface="Verdana" pitchFamily="34" charset="0"/>
              </a:rPr>
              <a:t>. </a:t>
            </a:r>
          </a:p>
        </p:txBody>
      </p:sp>
      <p:sp>
        <p:nvSpPr>
          <p:cNvPr id="23557" name="TextBox 12"/>
          <p:cNvSpPr txBox="1">
            <a:spLocks noChangeArrowheads="1"/>
          </p:cNvSpPr>
          <p:nvPr/>
        </p:nvSpPr>
        <p:spPr bwMode="auto">
          <a:xfrm>
            <a:off x="250825" y="3381375"/>
            <a:ext cx="8642350" cy="163195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Действительно, диагонали параллелограмма точкой пересечения делятся пополам, поэтому сторона АВ симметрична стороне СD, а сторона ВС – стороне АD.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55875" y="5084763"/>
            <a:ext cx="4044950" cy="168592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7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78" name="TextBox 7"/>
          <p:cNvSpPr txBox="1">
            <a:spLocks noChangeArrowheads="1"/>
          </p:cNvSpPr>
          <p:nvPr/>
        </p:nvSpPr>
        <p:spPr bwMode="auto">
          <a:xfrm>
            <a:off x="0" y="134938"/>
            <a:ext cx="3132138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Центральная симметрия</a:t>
            </a:r>
          </a:p>
        </p:txBody>
      </p:sp>
      <p:sp>
        <p:nvSpPr>
          <p:cNvPr id="24579" name="TextBox 9"/>
          <p:cNvSpPr txBox="1">
            <a:spLocks noChangeArrowheads="1"/>
          </p:cNvSpPr>
          <p:nvPr/>
        </p:nvSpPr>
        <p:spPr bwMode="auto">
          <a:xfrm>
            <a:off x="3132138" y="28575"/>
            <a:ext cx="6011862" cy="86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Центрально-симметричные фигуры</a:t>
            </a:r>
          </a:p>
        </p:txBody>
      </p:sp>
      <p:sp>
        <p:nvSpPr>
          <p:cNvPr id="24580" name="TextBox 8"/>
          <p:cNvSpPr txBox="1">
            <a:spLocks noChangeArrowheads="1"/>
          </p:cNvSpPr>
          <p:nvPr/>
        </p:nvSpPr>
        <p:spPr bwMode="auto">
          <a:xfrm>
            <a:off x="250825" y="1268413"/>
            <a:ext cx="8642350" cy="2062162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200" b="1">
                <a:latin typeface="Verdana" pitchFamily="34" charset="0"/>
                <a:ea typeface="Verdana" pitchFamily="34" charset="0"/>
                <a:cs typeface="Verdana" pitchFamily="34" charset="0"/>
              </a:rPr>
              <a:t>Любая прямая</a:t>
            </a:r>
            <a:r>
              <a:rPr lang="ru-RU" sz="3200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</a:p>
          <a:p>
            <a:pPr algn="ctr"/>
            <a:r>
              <a:rPr lang="ru-RU" sz="32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проходящая через</a:t>
            </a:r>
          </a:p>
          <a:p>
            <a:pPr algn="ctr"/>
            <a:r>
              <a:rPr lang="ru-RU" sz="32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центр симметрии фигуры</a:t>
            </a:r>
            <a:r>
              <a:rPr lang="ru-RU" sz="3200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</a:p>
          <a:p>
            <a:pPr algn="ctr"/>
            <a:r>
              <a:rPr lang="ru-RU" sz="32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делит её на две равные фигуры</a:t>
            </a:r>
            <a:r>
              <a:rPr lang="ru-RU" sz="32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  <p:sp>
        <p:nvSpPr>
          <p:cNvPr id="2" name="Овал 1"/>
          <p:cNvSpPr/>
          <p:nvPr/>
        </p:nvSpPr>
        <p:spPr>
          <a:xfrm>
            <a:off x="684213" y="3716338"/>
            <a:ext cx="2735262" cy="2736850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 flipV="1">
            <a:off x="468313" y="3935413"/>
            <a:ext cx="3063875" cy="2328862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1998663" y="5030788"/>
            <a:ext cx="88900" cy="90487"/>
          </a:xfrm>
          <a:prstGeom prst="ellipse">
            <a:avLst/>
          </a:prstGeom>
          <a:solidFill>
            <a:srgbClr val="0F4D1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5" name="Параллелограмм 14"/>
          <p:cNvSpPr/>
          <p:nvPr/>
        </p:nvSpPr>
        <p:spPr>
          <a:xfrm>
            <a:off x="4003675" y="3708400"/>
            <a:ext cx="4862513" cy="2735263"/>
          </a:xfrm>
          <a:prstGeom prst="parallelogram">
            <a:avLst/>
          </a:prstGeom>
          <a:solidFill>
            <a:schemeClr val="accent3">
              <a:lumMod val="60000"/>
              <a:lumOff val="40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>
            <a:off x="4714875" y="3716338"/>
            <a:ext cx="3470275" cy="2727325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 flipV="1">
            <a:off x="4003675" y="3716338"/>
            <a:ext cx="4862513" cy="2727325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>
            <a:off x="4087813" y="4060825"/>
            <a:ext cx="4805362" cy="2079625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Овал 20"/>
          <p:cNvSpPr/>
          <p:nvPr/>
        </p:nvSpPr>
        <p:spPr>
          <a:xfrm>
            <a:off x="6413500" y="5040313"/>
            <a:ext cx="90488" cy="90487"/>
          </a:xfrm>
          <a:prstGeom prst="ellipse">
            <a:avLst/>
          </a:prstGeom>
          <a:solidFill>
            <a:srgbClr val="0F4D1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3132138" y="7938"/>
            <a:ext cx="6011862" cy="900112"/>
          </a:xfrm>
          <a:prstGeom prst="snip2DiagRect">
            <a:avLst>
              <a:gd name="adj1" fmla="val 18127"/>
              <a:gd name="adj2" fmla="val 0"/>
            </a:avLst>
          </a:prstGeom>
          <a:solidFill>
            <a:schemeClr val="bg1">
              <a:alpha val="90000"/>
            </a:schemeClr>
          </a:solidFill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ПРОВЕРЬТЕ СЕБЯ</a:t>
            </a:r>
          </a:p>
        </p:txBody>
      </p:sp>
      <p:sp>
        <p:nvSpPr>
          <p:cNvPr id="25602" name="TextBox 13"/>
          <p:cNvSpPr txBox="1">
            <a:spLocks noChangeArrowheads="1"/>
          </p:cNvSpPr>
          <p:nvPr/>
        </p:nvSpPr>
        <p:spPr bwMode="auto">
          <a:xfrm>
            <a:off x="250825" y="1268413"/>
            <a:ext cx="8640763" cy="43180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Ответьте на следующие вопросы:</a:t>
            </a:r>
            <a:endParaRPr lang="en-US" sz="2200" b="1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0" y="7938"/>
            <a:ext cx="3132138" cy="900112"/>
          </a:xfrm>
          <a:prstGeom prst="snip2DiagRect">
            <a:avLst/>
          </a:prstGeom>
          <a:solidFill>
            <a:schemeClr val="bg1">
              <a:alpha val="60000"/>
            </a:schemeClr>
          </a:solidFill>
        </p:spPr>
        <p:txBody>
          <a:bodyPr anchor="ctr">
            <a:spAutoFit/>
          </a:bodyPr>
          <a:lstStyle/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Делимость.</a:t>
            </a:r>
          </a:p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Свойства делимости</a:t>
            </a:r>
          </a:p>
        </p:txBody>
      </p:sp>
      <p:pic>
        <p:nvPicPr>
          <p:cNvPr id="25604" name="Рисунок 1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5" name="TextBox 19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ПРОВЕРЬТЕ СЕБЯ</a:t>
            </a:r>
          </a:p>
        </p:txBody>
      </p:sp>
      <p:sp>
        <p:nvSpPr>
          <p:cNvPr id="25606" name="TextBox 14"/>
          <p:cNvSpPr txBox="1">
            <a:spLocks noChangeArrowheads="1"/>
          </p:cNvSpPr>
          <p:nvPr/>
        </p:nvSpPr>
        <p:spPr bwMode="auto">
          <a:xfrm>
            <a:off x="250825" y="1773238"/>
            <a:ext cx="8640763" cy="76835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Какие точки называются симметричными относительно точки </a:t>
            </a:r>
            <a:r>
              <a:rPr lang="en-US" sz="2200" b="1" i="1">
                <a:latin typeface="Verdana" pitchFamily="34" charset="0"/>
                <a:ea typeface="Verdana" pitchFamily="34" charset="0"/>
                <a:cs typeface="Verdana" pitchFamily="34" charset="0"/>
              </a:rPr>
              <a:t>O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? Что такое центр симметрии?</a:t>
            </a:r>
          </a:p>
        </p:txBody>
      </p:sp>
      <p:sp>
        <p:nvSpPr>
          <p:cNvPr id="25607" name="TextBox 15"/>
          <p:cNvSpPr txBox="1">
            <a:spLocks noChangeArrowheads="1"/>
          </p:cNvSpPr>
          <p:nvPr/>
        </p:nvSpPr>
        <p:spPr bwMode="auto">
          <a:xfrm>
            <a:off x="0" y="134938"/>
            <a:ext cx="3132138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Центральная симметрия</a:t>
            </a:r>
          </a:p>
        </p:txBody>
      </p:sp>
      <p:sp>
        <p:nvSpPr>
          <p:cNvPr id="25608" name="TextBox 14"/>
          <p:cNvSpPr txBox="1">
            <a:spLocks noChangeArrowheads="1"/>
          </p:cNvSpPr>
          <p:nvPr/>
        </p:nvSpPr>
        <p:spPr bwMode="auto">
          <a:xfrm>
            <a:off x="250825" y="3397250"/>
            <a:ext cx="8640763" cy="769938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В каком случае фигуры называются симметричными относительно точки? Дайте два определения.</a:t>
            </a:r>
          </a:p>
        </p:txBody>
      </p:sp>
      <p:sp>
        <p:nvSpPr>
          <p:cNvPr id="25609" name="TextBox 14"/>
          <p:cNvSpPr txBox="1">
            <a:spLocks noChangeArrowheads="1"/>
          </p:cNvSpPr>
          <p:nvPr/>
        </p:nvSpPr>
        <p:spPr bwMode="auto">
          <a:xfrm>
            <a:off x="250825" y="4211638"/>
            <a:ext cx="8640763" cy="76993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Какая фигура симметрична отрезку? Как построить эту фигуру?</a:t>
            </a:r>
          </a:p>
        </p:txBody>
      </p:sp>
      <p:sp>
        <p:nvSpPr>
          <p:cNvPr id="25610" name="TextBox 14"/>
          <p:cNvSpPr txBox="1">
            <a:spLocks noChangeArrowheads="1"/>
          </p:cNvSpPr>
          <p:nvPr/>
        </p:nvSpPr>
        <p:spPr bwMode="auto">
          <a:xfrm>
            <a:off x="250825" y="2587625"/>
            <a:ext cx="8640763" cy="769938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Расскажите о двух способах построения точки, симметричной данной точке </a:t>
            </a:r>
            <a:r>
              <a:rPr lang="en-US" sz="2200" b="1" i="1">
                <a:latin typeface="Verdana" pitchFamily="34" charset="0"/>
                <a:ea typeface="Verdana" pitchFamily="34" charset="0"/>
                <a:cs typeface="Verdana" pitchFamily="34" charset="0"/>
              </a:rPr>
              <a:t>A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 относительно точки </a:t>
            </a:r>
            <a:r>
              <a:rPr lang="en-US" sz="2200" b="1" i="1">
                <a:latin typeface="Verdana" pitchFamily="34" charset="0"/>
                <a:ea typeface="Verdana" pitchFamily="34" charset="0"/>
                <a:cs typeface="Verdana" pitchFamily="34" charset="0"/>
              </a:rPr>
              <a:t>O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  <p:sp>
        <p:nvSpPr>
          <p:cNvPr id="25611" name="TextBox 14"/>
          <p:cNvSpPr txBox="1">
            <a:spLocks noChangeArrowheads="1"/>
          </p:cNvSpPr>
          <p:nvPr/>
        </p:nvSpPr>
        <p:spPr bwMode="auto">
          <a:xfrm>
            <a:off x="250825" y="5032375"/>
            <a:ext cx="8640763" cy="430213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Какая фигура называется центрально-симметричной?</a:t>
            </a:r>
          </a:p>
        </p:txBody>
      </p:sp>
      <p:sp>
        <p:nvSpPr>
          <p:cNvPr id="25612" name="TextBox 14"/>
          <p:cNvSpPr txBox="1">
            <a:spLocks noChangeArrowheads="1"/>
          </p:cNvSpPr>
          <p:nvPr/>
        </p:nvSpPr>
        <p:spPr bwMode="auto">
          <a:xfrm>
            <a:off x="250825" y="5502275"/>
            <a:ext cx="8640763" cy="43180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Назовите несколько центрально-симметричных фигур.</a:t>
            </a:r>
          </a:p>
        </p:txBody>
      </p:sp>
      <p:sp>
        <p:nvSpPr>
          <p:cNvPr id="25613" name="TextBox 14"/>
          <p:cNvSpPr txBox="1">
            <a:spLocks noChangeArrowheads="1"/>
          </p:cNvSpPr>
          <p:nvPr/>
        </p:nvSpPr>
        <p:spPr bwMode="auto">
          <a:xfrm>
            <a:off x="250825" y="5970588"/>
            <a:ext cx="8640763" cy="76993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Верно ли, что любая прямая, проходящая через центр симметрии фигуры делит ее на две равные фигуры?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TextBox 4"/>
          <p:cNvSpPr txBox="1">
            <a:spLocks noChangeArrowheads="1"/>
          </p:cNvSpPr>
          <p:nvPr/>
        </p:nvSpPr>
        <p:spPr bwMode="auto">
          <a:xfrm>
            <a:off x="250825" y="1268413"/>
            <a:ext cx="8642350" cy="47783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Возьмём на плоскости произвольную точку </a:t>
            </a:r>
            <a:r>
              <a:rPr lang="ru-RU" sz="2500" b="1" i="1">
                <a:latin typeface="Verdana" pitchFamily="34" charset="0"/>
                <a:ea typeface="Verdana" pitchFamily="34" charset="0"/>
                <a:cs typeface="Verdana" pitchFamily="34" charset="0"/>
              </a:rPr>
              <a:t>О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  <p:pic>
        <p:nvPicPr>
          <p:cNvPr id="14338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39" name="TextBox 7"/>
          <p:cNvSpPr txBox="1">
            <a:spLocks noChangeArrowheads="1"/>
          </p:cNvSpPr>
          <p:nvPr/>
        </p:nvSpPr>
        <p:spPr bwMode="auto">
          <a:xfrm>
            <a:off x="0" y="134938"/>
            <a:ext cx="3132138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Центральная симметрия</a:t>
            </a:r>
          </a:p>
        </p:txBody>
      </p:sp>
      <p:sp>
        <p:nvSpPr>
          <p:cNvPr id="14340" name="TextBox 9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Симметрия относительно точки</a:t>
            </a:r>
          </a:p>
        </p:txBody>
      </p:sp>
      <p:sp>
        <p:nvSpPr>
          <p:cNvPr id="14341" name="TextBox 8"/>
          <p:cNvSpPr txBox="1">
            <a:spLocks noChangeArrowheads="1"/>
          </p:cNvSpPr>
          <p:nvPr/>
        </p:nvSpPr>
        <p:spPr bwMode="auto">
          <a:xfrm>
            <a:off x="250825" y="1822450"/>
            <a:ext cx="8642350" cy="2524125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>
                <a:latin typeface="Verdana" pitchFamily="34" charset="0"/>
                <a:ea typeface="Verdana" pitchFamily="34" charset="0"/>
                <a:cs typeface="Verdana" pitchFamily="34" charset="0"/>
              </a:rPr>
              <a:t>Точки </a:t>
            </a:r>
            <a:r>
              <a:rPr lang="ru-RU" sz="2800" b="1" i="1">
                <a:latin typeface="Verdana" pitchFamily="34" charset="0"/>
                <a:ea typeface="Verdana" pitchFamily="34" charset="0"/>
                <a:cs typeface="Verdana" pitchFamily="34" charset="0"/>
              </a:rPr>
              <a:t>А</a:t>
            </a:r>
            <a:r>
              <a:rPr lang="ru-RU" sz="2800">
                <a:latin typeface="Verdana" pitchFamily="34" charset="0"/>
                <a:ea typeface="Verdana" pitchFamily="34" charset="0"/>
                <a:cs typeface="Verdana" pitchFamily="34" charset="0"/>
              </a:rPr>
              <a:t> и </a:t>
            </a:r>
            <a:r>
              <a:rPr lang="ru-RU" sz="2800" b="1" i="1">
                <a:latin typeface="Verdana" pitchFamily="34" charset="0"/>
                <a:ea typeface="Verdana" pitchFamily="34" charset="0"/>
                <a:cs typeface="Verdana" pitchFamily="34" charset="0"/>
              </a:rPr>
              <a:t>В</a:t>
            </a:r>
            <a:r>
              <a:rPr lang="ru-RU" sz="2800">
                <a:latin typeface="Verdana" pitchFamily="34" charset="0"/>
                <a:ea typeface="Verdana" pitchFamily="34" charset="0"/>
                <a:cs typeface="Verdana" pitchFamily="34" charset="0"/>
              </a:rPr>
              <a:t> называются</a:t>
            </a:r>
          </a:p>
          <a:p>
            <a:pPr algn="ctr"/>
            <a:r>
              <a:rPr lang="ru-RU" sz="2800" b="1">
                <a:latin typeface="Verdana" pitchFamily="34" charset="0"/>
                <a:ea typeface="Verdana" pitchFamily="34" charset="0"/>
                <a:cs typeface="Verdana" pitchFamily="34" charset="0"/>
              </a:rPr>
              <a:t>симметричными относительно точки </a:t>
            </a:r>
            <a:r>
              <a:rPr lang="ru-RU" sz="2800" b="1" i="1">
                <a:latin typeface="Verdana" pitchFamily="34" charset="0"/>
                <a:ea typeface="Verdana" pitchFamily="34" charset="0"/>
                <a:cs typeface="Verdana" pitchFamily="34" charset="0"/>
              </a:rPr>
              <a:t>О</a:t>
            </a:r>
            <a:endParaRPr lang="ru-RU" sz="2800" b="1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endParaRPr lang="ru-RU" sz="10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600">
                <a:latin typeface="Verdana" pitchFamily="34" charset="0"/>
                <a:ea typeface="Verdana" pitchFamily="34" charset="0"/>
                <a:cs typeface="Verdana" pitchFamily="34" charset="0"/>
              </a:rPr>
              <a:t>(</a:t>
            </a:r>
            <a:r>
              <a:rPr lang="ru-RU" sz="2600" b="1">
                <a:latin typeface="Verdana" pitchFamily="34" charset="0"/>
                <a:ea typeface="Verdana" pitchFamily="34" charset="0"/>
                <a:cs typeface="Verdana" pitchFamily="34" charset="0"/>
              </a:rPr>
              <a:t>или относительно </a:t>
            </a:r>
            <a:r>
              <a:rPr lang="ru-RU" sz="26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центра симметрии </a:t>
            </a:r>
            <a:r>
              <a:rPr lang="ru-RU" sz="2600" b="1" i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О</a:t>
            </a:r>
            <a:r>
              <a:rPr lang="ru-RU" sz="2600">
                <a:latin typeface="Verdana" pitchFamily="34" charset="0"/>
                <a:ea typeface="Verdana" pitchFamily="34" charset="0"/>
                <a:cs typeface="Verdana" pitchFamily="34" charset="0"/>
              </a:rPr>
              <a:t>),</a:t>
            </a:r>
          </a:p>
          <a:p>
            <a:pPr algn="ctr"/>
            <a:endParaRPr lang="ru-RU" sz="10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800">
                <a:latin typeface="Verdana" pitchFamily="34" charset="0"/>
                <a:ea typeface="Verdana" pitchFamily="34" charset="0"/>
                <a:cs typeface="Verdana" pitchFamily="34" charset="0"/>
              </a:rPr>
              <a:t>если точка </a:t>
            </a:r>
            <a:r>
              <a:rPr lang="ru-RU" sz="2800" b="1" i="1">
                <a:latin typeface="Verdana" pitchFamily="34" charset="0"/>
                <a:ea typeface="Verdana" pitchFamily="34" charset="0"/>
                <a:cs typeface="Verdana" pitchFamily="34" charset="0"/>
              </a:rPr>
              <a:t>О</a:t>
            </a:r>
            <a:r>
              <a:rPr lang="ru-RU" sz="2800">
                <a:latin typeface="Verdana" pitchFamily="34" charset="0"/>
                <a:ea typeface="Verdana" pitchFamily="34" charset="0"/>
                <a:cs typeface="Verdana" pitchFamily="34" charset="0"/>
              </a:rPr>
              <a:t> является</a:t>
            </a:r>
          </a:p>
          <a:p>
            <a:pPr algn="ctr"/>
            <a:r>
              <a:rPr lang="ru-RU" sz="2800" b="1">
                <a:latin typeface="Verdana" pitchFamily="34" charset="0"/>
                <a:ea typeface="Verdana" pitchFamily="34" charset="0"/>
                <a:cs typeface="Verdana" pitchFamily="34" charset="0"/>
              </a:rPr>
              <a:t>серединой</a:t>
            </a:r>
            <a:r>
              <a:rPr lang="ru-RU" sz="280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800" b="1">
                <a:latin typeface="Verdana" pitchFamily="34" charset="0"/>
                <a:ea typeface="Verdana" pitchFamily="34" charset="0"/>
                <a:cs typeface="Verdana" pitchFamily="34" charset="0"/>
              </a:rPr>
              <a:t>отрезка</a:t>
            </a:r>
            <a:r>
              <a:rPr lang="ru-RU" sz="280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800" b="1" i="1">
                <a:latin typeface="Verdana" pitchFamily="34" charset="0"/>
                <a:ea typeface="Verdana" pitchFamily="34" charset="0"/>
                <a:cs typeface="Verdana" pitchFamily="34" charset="0"/>
              </a:rPr>
              <a:t>АВ</a:t>
            </a:r>
            <a:r>
              <a:rPr lang="ru-RU" sz="28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250825" y="4868863"/>
            <a:ext cx="5689600" cy="138588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>
                <a:latin typeface="Verdana" pitchFamily="34" charset="0"/>
                <a:ea typeface="Verdana" pitchFamily="34" charset="0"/>
                <a:cs typeface="Verdana" pitchFamily="34" charset="0"/>
              </a:rPr>
              <a:t>Считается, что центр симметрии симметричен самому себе.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11863" y="4437063"/>
            <a:ext cx="2881312" cy="233362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TextBox 4"/>
          <p:cNvSpPr txBox="1">
            <a:spLocks noChangeArrowheads="1"/>
          </p:cNvSpPr>
          <p:nvPr/>
        </p:nvSpPr>
        <p:spPr bwMode="auto">
          <a:xfrm>
            <a:off x="250825" y="1268413"/>
            <a:ext cx="8642350" cy="124618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Если центр симметрии </a:t>
            </a:r>
            <a:r>
              <a:rPr lang="ru-RU" sz="2500" b="1" i="1">
                <a:latin typeface="Verdana" pitchFamily="34" charset="0"/>
                <a:ea typeface="Verdana" pitchFamily="34" charset="0"/>
                <a:cs typeface="Verdana" pitchFamily="34" charset="0"/>
              </a:rPr>
              <a:t>О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 выбран,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то для построения точки,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симметричной данной точке </a:t>
            </a:r>
            <a:r>
              <a:rPr lang="ru-RU" sz="2500" b="1" i="1">
                <a:latin typeface="Verdana" pitchFamily="34" charset="0"/>
                <a:ea typeface="Verdana" pitchFamily="34" charset="0"/>
                <a:cs typeface="Verdana" pitchFamily="34" charset="0"/>
              </a:rPr>
              <a:t>М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:</a:t>
            </a:r>
          </a:p>
        </p:txBody>
      </p:sp>
      <p:pic>
        <p:nvPicPr>
          <p:cNvPr id="15362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3" name="TextBox 7"/>
          <p:cNvSpPr txBox="1">
            <a:spLocks noChangeArrowheads="1"/>
          </p:cNvSpPr>
          <p:nvPr/>
        </p:nvSpPr>
        <p:spPr bwMode="auto">
          <a:xfrm>
            <a:off x="0" y="134938"/>
            <a:ext cx="3132138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Центральная симметрия</a:t>
            </a:r>
          </a:p>
        </p:txBody>
      </p:sp>
      <p:sp>
        <p:nvSpPr>
          <p:cNvPr id="15364" name="TextBox 9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Симметрия относительно точки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30738" y="3189288"/>
            <a:ext cx="4262437" cy="326866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250825" y="3190875"/>
            <a:ext cx="4321175" cy="862013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Шаг 1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Строим прямую </a:t>
            </a:r>
            <a:r>
              <a:rPr lang="ru-RU" sz="2500" b="1" i="1">
                <a:latin typeface="Verdana" pitchFamily="34" charset="0"/>
                <a:ea typeface="Verdana" pitchFamily="34" charset="0"/>
                <a:cs typeface="Verdana" pitchFamily="34" charset="0"/>
              </a:rPr>
              <a:t>ОМ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250825" y="4124325"/>
            <a:ext cx="4321175" cy="240030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Шаг 2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Откладываем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от точки </a:t>
            </a:r>
            <a:r>
              <a:rPr lang="ru-RU" sz="2500" b="1" i="1">
                <a:latin typeface="Verdana" pitchFamily="34" charset="0"/>
                <a:ea typeface="Verdana" pitchFamily="34" charset="0"/>
                <a:cs typeface="Verdana" pitchFamily="34" charset="0"/>
              </a:rPr>
              <a:t>О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 на луче, дополнительном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к лучу </a:t>
            </a:r>
            <a:r>
              <a:rPr lang="ru-RU" sz="2500" b="1" i="1">
                <a:latin typeface="Verdana" pitchFamily="34" charset="0"/>
                <a:ea typeface="Verdana" pitchFamily="34" charset="0"/>
                <a:cs typeface="Verdana" pitchFamily="34" charset="0"/>
              </a:rPr>
              <a:t>ОМ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, отрезок </a:t>
            </a:r>
            <a:r>
              <a:rPr lang="ru-RU" sz="2500" b="1" i="1">
                <a:latin typeface="Verdana" pitchFamily="34" charset="0"/>
                <a:ea typeface="Verdana" pitchFamily="34" charset="0"/>
                <a:cs typeface="Verdana" pitchFamily="34" charset="0"/>
              </a:rPr>
              <a:t>ОN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равный от резку </a:t>
            </a:r>
            <a:r>
              <a:rPr lang="ru-RU" sz="2500" b="1" i="1">
                <a:latin typeface="Verdana" pitchFamily="34" charset="0"/>
                <a:ea typeface="Verdana" pitchFamily="34" charset="0"/>
                <a:cs typeface="Verdana" pitchFamily="34" charset="0"/>
              </a:rPr>
              <a:t>ОМ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  <p:sp>
        <p:nvSpPr>
          <p:cNvPr id="15368" name="TextBox 13"/>
          <p:cNvSpPr txBox="1">
            <a:spLocks noChangeArrowheads="1"/>
          </p:cNvSpPr>
          <p:nvPr/>
        </p:nvSpPr>
        <p:spPr bwMode="auto">
          <a:xfrm>
            <a:off x="250825" y="2592388"/>
            <a:ext cx="8642350" cy="47625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Первый способ</a:t>
            </a:r>
            <a:endParaRPr lang="ru-RU" sz="250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TextBox 4"/>
          <p:cNvSpPr txBox="1">
            <a:spLocks noChangeArrowheads="1"/>
          </p:cNvSpPr>
          <p:nvPr/>
        </p:nvSpPr>
        <p:spPr bwMode="auto">
          <a:xfrm>
            <a:off x="250825" y="1268413"/>
            <a:ext cx="8642350" cy="124618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</a:rPr>
              <a:t>Если центр симметрии </a:t>
            </a:r>
            <a:r>
              <a:rPr lang="ru-RU" sz="2500" b="1" i="1">
                <a:latin typeface="Verdana" pitchFamily="34" charset="0"/>
              </a:rPr>
              <a:t>О</a:t>
            </a:r>
            <a:r>
              <a:rPr lang="ru-RU" sz="2500">
                <a:latin typeface="Verdana" pitchFamily="34" charset="0"/>
              </a:rPr>
              <a:t> выбран,</a:t>
            </a:r>
          </a:p>
          <a:p>
            <a:pPr algn="ctr"/>
            <a:r>
              <a:rPr lang="ru-RU" sz="2500">
                <a:latin typeface="Verdana" pitchFamily="34" charset="0"/>
              </a:rPr>
              <a:t>то для построения точки,</a:t>
            </a:r>
          </a:p>
          <a:p>
            <a:pPr algn="ctr"/>
            <a:r>
              <a:rPr lang="ru-RU" sz="2500">
                <a:latin typeface="Verdana" pitchFamily="34" charset="0"/>
              </a:rPr>
              <a:t>симметричной данной точке </a:t>
            </a:r>
            <a:r>
              <a:rPr lang="ru-RU" sz="2500" b="1" i="1">
                <a:latin typeface="Verdana" pitchFamily="34" charset="0"/>
              </a:rPr>
              <a:t>М</a:t>
            </a:r>
            <a:r>
              <a:rPr lang="ru-RU" sz="2500">
                <a:latin typeface="Verdana" pitchFamily="34" charset="0"/>
              </a:rPr>
              <a:t>:</a:t>
            </a:r>
          </a:p>
        </p:txBody>
      </p:sp>
      <p:pic>
        <p:nvPicPr>
          <p:cNvPr id="16386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7" name="TextBox 7"/>
          <p:cNvSpPr txBox="1">
            <a:spLocks noChangeArrowheads="1"/>
          </p:cNvSpPr>
          <p:nvPr/>
        </p:nvSpPr>
        <p:spPr bwMode="auto">
          <a:xfrm>
            <a:off x="0" y="134938"/>
            <a:ext cx="3132138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</a:rPr>
              <a:t>Центральная симметрия</a:t>
            </a:r>
          </a:p>
        </p:txBody>
      </p:sp>
      <p:sp>
        <p:nvSpPr>
          <p:cNvPr id="16388" name="TextBox 9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</a:rPr>
              <a:t>Симметрия относительно точки</a:t>
            </a: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250825" y="3186113"/>
            <a:ext cx="5041900" cy="862012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 b="1">
                <a:solidFill>
                  <a:srgbClr val="0000FF"/>
                </a:solidFill>
                <a:latin typeface="Verdana" pitchFamily="34" charset="0"/>
              </a:rPr>
              <a:t>Шаг 1</a:t>
            </a:r>
          </a:p>
          <a:p>
            <a:pPr algn="ctr"/>
            <a:r>
              <a:rPr lang="ru-RU" sz="2500">
                <a:latin typeface="Verdana" pitchFamily="34" charset="0"/>
              </a:rPr>
              <a:t>Строим прямую </a:t>
            </a:r>
            <a:r>
              <a:rPr lang="ru-RU" sz="2500" b="1" i="1">
                <a:latin typeface="Verdana" pitchFamily="34" charset="0"/>
              </a:rPr>
              <a:t>ОМ</a:t>
            </a:r>
            <a:r>
              <a:rPr lang="ru-RU" sz="2500">
                <a:latin typeface="Verdana" pitchFamily="34" charset="0"/>
              </a:rPr>
              <a:t>.</a:t>
            </a:r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250825" y="4124325"/>
            <a:ext cx="5041900" cy="2378075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 b="1">
                <a:solidFill>
                  <a:srgbClr val="0000FF"/>
                </a:solidFill>
                <a:latin typeface="Verdana" pitchFamily="34" charset="0"/>
              </a:rPr>
              <a:t>Шаг 2</a:t>
            </a:r>
          </a:p>
          <a:p>
            <a:pPr algn="ctr"/>
            <a:r>
              <a:rPr lang="ru-RU" sz="2500">
                <a:latin typeface="Verdana" pitchFamily="34" charset="0"/>
              </a:rPr>
              <a:t>Проводим окружность</a:t>
            </a:r>
          </a:p>
          <a:p>
            <a:pPr algn="ctr"/>
            <a:r>
              <a:rPr lang="ru-RU" sz="2500">
                <a:latin typeface="Verdana" pitchFamily="34" charset="0"/>
              </a:rPr>
              <a:t>с центром </a:t>
            </a:r>
            <a:r>
              <a:rPr lang="ru-RU" sz="2500" b="1" i="1">
                <a:latin typeface="Verdana" pitchFamily="34" charset="0"/>
              </a:rPr>
              <a:t>О</a:t>
            </a:r>
            <a:r>
              <a:rPr lang="ru-RU" sz="2500">
                <a:latin typeface="Verdana" pitchFamily="34" charset="0"/>
              </a:rPr>
              <a:t> и радиусом </a:t>
            </a:r>
            <a:r>
              <a:rPr lang="ru-RU" sz="2500" b="1" i="1">
                <a:latin typeface="Verdana" pitchFamily="34" charset="0"/>
              </a:rPr>
              <a:t>ОМ</a:t>
            </a:r>
            <a:r>
              <a:rPr lang="ru-RU" sz="2500">
                <a:latin typeface="Verdana" pitchFamily="34" charset="0"/>
              </a:rPr>
              <a:t>.</a:t>
            </a:r>
          </a:p>
          <a:p>
            <a:pPr algn="ctr"/>
            <a:r>
              <a:rPr lang="ru-RU" sz="2500">
                <a:latin typeface="Verdana" pitchFamily="34" charset="0"/>
              </a:rPr>
              <a:t>Берём точку пересечения окружности с прямой </a:t>
            </a:r>
            <a:r>
              <a:rPr lang="ru-RU" sz="2500" b="1" i="1">
                <a:latin typeface="Verdana" pitchFamily="34" charset="0"/>
              </a:rPr>
              <a:t>ОМ</a:t>
            </a:r>
            <a:r>
              <a:rPr lang="ru-RU" sz="2500">
                <a:latin typeface="Verdana" pitchFamily="34" charset="0"/>
              </a:rPr>
              <a:t>,</a:t>
            </a:r>
          </a:p>
          <a:p>
            <a:pPr algn="ctr"/>
            <a:r>
              <a:rPr lang="ru-RU" sz="2500">
                <a:latin typeface="Verdana" pitchFamily="34" charset="0"/>
              </a:rPr>
              <a:t>отличную от точки </a:t>
            </a:r>
            <a:r>
              <a:rPr lang="ru-RU" sz="2500" b="1" i="1">
                <a:latin typeface="Verdana" pitchFamily="34" charset="0"/>
              </a:rPr>
              <a:t>М</a:t>
            </a:r>
            <a:r>
              <a:rPr lang="ru-RU" sz="2500">
                <a:latin typeface="Verdana" pitchFamily="34" charset="0"/>
              </a:rPr>
              <a:t>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65750" y="3184525"/>
            <a:ext cx="3527425" cy="326866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6392" name="TextBox 10"/>
          <p:cNvSpPr txBox="1">
            <a:spLocks noChangeArrowheads="1"/>
          </p:cNvSpPr>
          <p:nvPr/>
        </p:nvSpPr>
        <p:spPr bwMode="auto">
          <a:xfrm>
            <a:off x="250825" y="2592388"/>
            <a:ext cx="8642350" cy="47625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 b="1">
                <a:solidFill>
                  <a:srgbClr val="C00000"/>
                </a:solidFill>
                <a:latin typeface="Verdana" pitchFamily="34" charset="0"/>
              </a:rPr>
              <a:t>Второй способ</a:t>
            </a:r>
            <a:endParaRPr lang="ru-RU" sz="2500">
              <a:latin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TextBox 4"/>
          <p:cNvSpPr txBox="1">
            <a:spLocks noChangeArrowheads="1"/>
          </p:cNvSpPr>
          <p:nvPr/>
        </p:nvSpPr>
        <p:spPr bwMode="auto">
          <a:xfrm>
            <a:off x="250825" y="1268413"/>
            <a:ext cx="8642350" cy="255428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200">
                <a:latin typeface="Verdana" pitchFamily="34" charset="0"/>
              </a:rPr>
              <a:t>Действия, изложенные в </a:t>
            </a:r>
            <a:r>
              <a:rPr lang="ru-RU" sz="3200" b="1">
                <a:solidFill>
                  <a:srgbClr val="0000FF"/>
                </a:solidFill>
                <a:latin typeface="Verdana" pitchFamily="34" charset="0"/>
              </a:rPr>
              <a:t>Шаге 2</a:t>
            </a:r>
            <a:r>
              <a:rPr lang="ru-RU" sz="3200">
                <a:latin typeface="Verdana" pitchFamily="34" charset="0"/>
              </a:rPr>
              <a:t>, позволяют заключить,</a:t>
            </a:r>
          </a:p>
          <a:p>
            <a:pPr algn="ctr"/>
            <a:r>
              <a:rPr lang="ru-RU" sz="3200">
                <a:latin typeface="Verdana" pitchFamily="34" charset="0"/>
              </a:rPr>
              <a:t>что если точку </a:t>
            </a:r>
            <a:r>
              <a:rPr lang="ru-RU" sz="3200" b="1" i="1">
                <a:latin typeface="Verdana" pitchFamily="34" charset="0"/>
              </a:rPr>
              <a:t>М</a:t>
            </a:r>
          </a:p>
          <a:p>
            <a:pPr algn="ctr"/>
            <a:r>
              <a:rPr lang="ru-RU" sz="3200" b="1">
                <a:latin typeface="Verdana" pitchFamily="34" charset="0"/>
              </a:rPr>
              <a:t>повернуть на 180° вокруг точки </a:t>
            </a:r>
            <a:r>
              <a:rPr lang="ru-RU" sz="3200" b="1" i="1">
                <a:latin typeface="Verdana" pitchFamily="34" charset="0"/>
              </a:rPr>
              <a:t>О</a:t>
            </a:r>
            <a:r>
              <a:rPr lang="ru-RU" sz="3200">
                <a:latin typeface="Verdana" pitchFamily="34" charset="0"/>
              </a:rPr>
              <a:t>,</a:t>
            </a:r>
          </a:p>
          <a:p>
            <a:pPr algn="ctr"/>
            <a:r>
              <a:rPr lang="ru-RU" sz="3200">
                <a:latin typeface="Verdana" pitchFamily="34" charset="0"/>
              </a:rPr>
              <a:t>то получим </a:t>
            </a:r>
            <a:r>
              <a:rPr lang="ru-RU" sz="3200" b="1">
                <a:latin typeface="Verdana" pitchFamily="34" charset="0"/>
              </a:rPr>
              <a:t>симметричную ей точку</a:t>
            </a:r>
            <a:r>
              <a:rPr lang="ru-RU" sz="3200">
                <a:latin typeface="Verdana" pitchFamily="34" charset="0"/>
              </a:rPr>
              <a:t>.</a:t>
            </a:r>
          </a:p>
        </p:txBody>
      </p:sp>
      <p:pic>
        <p:nvPicPr>
          <p:cNvPr id="17410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1" name="TextBox 7"/>
          <p:cNvSpPr txBox="1">
            <a:spLocks noChangeArrowheads="1"/>
          </p:cNvSpPr>
          <p:nvPr/>
        </p:nvSpPr>
        <p:spPr bwMode="auto">
          <a:xfrm>
            <a:off x="0" y="134938"/>
            <a:ext cx="3132138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</a:rPr>
              <a:t>Центральная симметрия</a:t>
            </a:r>
          </a:p>
        </p:txBody>
      </p:sp>
      <p:sp>
        <p:nvSpPr>
          <p:cNvPr id="17412" name="TextBox 9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</a:rPr>
              <a:t>Симметрия относительно точки</a:t>
            </a:r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250825" y="4124325"/>
            <a:ext cx="5886450" cy="2378075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 b="1">
                <a:solidFill>
                  <a:srgbClr val="0000FF"/>
                </a:solidFill>
                <a:latin typeface="Verdana" pitchFamily="34" charset="0"/>
              </a:rPr>
              <a:t>Шаг 2</a:t>
            </a:r>
          </a:p>
          <a:p>
            <a:pPr algn="ctr"/>
            <a:r>
              <a:rPr lang="ru-RU" sz="2500">
                <a:latin typeface="Verdana" pitchFamily="34" charset="0"/>
              </a:rPr>
              <a:t>Проводим окружность</a:t>
            </a:r>
          </a:p>
          <a:p>
            <a:pPr algn="ctr"/>
            <a:r>
              <a:rPr lang="ru-RU" sz="2500">
                <a:latin typeface="Verdana" pitchFamily="34" charset="0"/>
              </a:rPr>
              <a:t>с центром </a:t>
            </a:r>
            <a:r>
              <a:rPr lang="ru-RU" sz="2500" b="1" i="1">
                <a:latin typeface="Verdana" pitchFamily="34" charset="0"/>
              </a:rPr>
              <a:t>О</a:t>
            </a:r>
            <a:r>
              <a:rPr lang="ru-RU" sz="2500">
                <a:latin typeface="Verdana" pitchFamily="34" charset="0"/>
              </a:rPr>
              <a:t> и радиусом </a:t>
            </a:r>
            <a:r>
              <a:rPr lang="ru-RU" sz="2500" b="1" i="1">
                <a:latin typeface="Verdana" pitchFamily="34" charset="0"/>
              </a:rPr>
              <a:t>ОМ</a:t>
            </a:r>
            <a:r>
              <a:rPr lang="ru-RU" sz="2500">
                <a:latin typeface="Verdana" pitchFamily="34" charset="0"/>
              </a:rPr>
              <a:t>.</a:t>
            </a:r>
          </a:p>
          <a:p>
            <a:pPr algn="ctr"/>
            <a:r>
              <a:rPr lang="ru-RU" sz="2500">
                <a:latin typeface="Verdana" pitchFamily="34" charset="0"/>
              </a:rPr>
              <a:t>Берём точку пересечения окружности с прямой </a:t>
            </a:r>
            <a:r>
              <a:rPr lang="ru-RU" sz="2500" b="1" i="1">
                <a:latin typeface="Verdana" pitchFamily="34" charset="0"/>
              </a:rPr>
              <a:t>ОМ</a:t>
            </a:r>
            <a:r>
              <a:rPr lang="ru-RU" sz="2500">
                <a:latin typeface="Verdana" pitchFamily="34" charset="0"/>
              </a:rPr>
              <a:t>,</a:t>
            </a:r>
          </a:p>
          <a:p>
            <a:pPr algn="ctr"/>
            <a:r>
              <a:rPr lang="ru-RU" sz="2500">
                <a:latin typeface="Verdana" pitchFamily="34" charset="0"/>
              </a:rPr>
              <a:t>отличную от точки </a:t>
            </a:r>
            <a:r>
              <a:rPr lang="ru-RU" sz="2500" b="1" i="1">
                <a:latin typeface="Verdana" pitchFamily="34" charset="0"/>
              </a:rPr>
              <a:t>М</a:t>
            </a:r>
            <a:r>
              <a:rPr lang="ru-RU" sz="2500">
                <a:latin typeface="Verdana" pitchFamily="34" charset="0"/>
              </a:rPr>
              <a:t>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2375" y="4124325"/>
            <a:ext cx="2590800" cy="24003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extBox 4"/>
          <p:cNvSpPr txBox="1">
            <a:spLocks noChangeArrowheads="1"/>
          </p:cNvSpPr>
          <p:nvPr/>
        </p:nvSpPr>
        <p:spPr bwMode="auto">
          <a:xfrm>
            <a:off x="250825" y="1916113"/>
            <a:ext cx="8642350" cy="2862262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000">
                <a:latin typeface="Verdana" pitchFamily="34" charset="0"/>
                <a:ea typeface="Verdana" pitchFamily="34" charset="0"/>
                <a:cs typeface="Verdana" pitchFamily="34" charset="0"/>
              </a:rPr>
              <a:t>Две фигуры называются </a:t>
            </a:r>
            <a:r>
              <a:rPr lang="ru-RU" sz="30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симметричными относительно точки</a:t>
            </a:r>
            <a:r>
              <a:rPr lang="ru-RU" sz="3000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</a:p>
          <a:p>
            <a:pPr algn="ctr"/>
            <a:r>
              <a:rPr lang="ru-RU" sz="3000">
                <a:latin typeface="Verdana" pitchFamily="34" charset="0"/>
                <a:ea typeface="Verdana" pitchFamily="34" charset="0"/>
                <a:cs typeface="Verdana" pitchFamily="34" charset="0"/>
              </a:rPr>
              <a:t>если при повороте</a:t>
            </a:r>
          </a:p>
          <a:p>
            <a:pPr algn="ctr"/>
            <a:r>
              <a:rPr lang="ru-RU" sz="3000">
                <a:latin typeface="Verdana" pitchFamily="34" charset="0"/>
                <a:ea typeface="Verdana" pitchFamily="34" charset="0"/>
                <a:cs typeface="Verdana" pitchFamily="34" charset="0"/>
              </a:rPr>
              <a:t>вокруг этой точки на 180°</a:t>
            </a:r>
          </a:p>
          <a:p>
            <a:pPr algn="ctr"/>
            <a:r>
              <a:rPr lang="ru-RU" sz="3000">
                <a:latin typeface="Verdana" pitchFamily="34" charset="0"/>
                <a:ea typeface="Verdana" pitchFamily="34" charset="0"/>
                <a:cs typeface="Verdana" pitchFamily="34" charset="0"/>
              </a:rPr>
              <a:t>первая фигура совместится со второй,</a:t>
            </a:r>
          </a:p>
          <a:p>
            <a:pPr algn="ctr"/>
            <a:r>
              <a:rPr lang="ru-RU" sz="3000">
                <a:latin typeface="Verdana" pitchFamily="34" charset="0"/>
                <a:ea typeface="Verdana" pitchFamily="34" charset="0"/>
                <a:cs typeface="Verdana" pitchFamily="34" charset="0"/>
              </a:rPr>
              <a:t>а вторая – с первой.</a:t>
            </a:r>
          </a:p>
        </p:txBody>
      </p:sp>
      <p:pic>
        <p:nvPicPr>
          <p:cNvPr id="18434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5" name="TextBox 7"/>
          <p:cNvSpPr txBox="1">
            <a:spLocks noChangeArrowheads="1"/>
          </p:cNvSpPr>
          <p:nvPr/>
        </p:nvSpPr>
        <p:spPr bwMode="auto">
          <a:xfrm>
            <a:off x="0" y="134938"/>
            <a:ext cx="3132138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Центральная симметрия</a:t>
            </a:r>
          </a:p>
        </p:txBody>
      </p:sp>
      <p:sp>
        <p:nvSpPr>
          <p:cNvPr id="18436" name="TextBox 9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Симметрия относительно точки</a:t>
            </a:r>
          </a:p>
        </p:txBody>
      </p:sp>
      <p:sp>
        <p:nvSpPr>
          <p:cNvPr id="18437" name="TextBox 10"/>
          <p:cNvSpPr txBox="1">
            <a:spLocks noChangeArrowheads="1"/>
          </p:cNvSpPr>
          <p:nvPr/>
        </p:nvSpPr>
        <p:spPr bwMode="auto">
          <a:xfrm>
            <a:off x="250825" y="1268413"/>
            <a:ext cx="8642350" cy="55403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000" b="1">
                <a:latin typeface="Verdana" pitchFamily="34" charset="0"/>
                <a:ea typeface="Verdana" pitchFamily="34" charset="0"/>
                <a:cs typeface="Verdana" pitchFamily="34" charset="0"/>
              </a:rPr>
              <a:t>Определение 1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7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58" name="TextBox 7"/>
          <p:cNvSpPr txBox="1">
            <a:spLocks noChangeArrowheads="1"/>
          </p:cNvSpPr>
          <p:nvPr/>
        </p:nvSpPr>
        <p:spPr bwMode="auto">
          <a:xfrm>
            <a:off x="0" y="134938"/>
            <a:ext cx="3132138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Центральная симметрия</a:t>
            </a:r>
          </a:p>
        </p:txBody>
      </p:sp>
      <p:sp>
        <p:nvSpPr>
          <p:cNvPr id="19459" name="TextBox 9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Симметрия относительно точки</a:t>
            </a:r>
          </a:p>
        </p:txBody>
      </p:sp>
      <p:sp>
        <p:nvSpPr>
          <p:cNvPr id="19460" name="TextBox 8"/>
          <p:cNvSpPr txBox="1">
            <a:spLocks noChangeArrowheads="1"/>
          </p:cNvSpPr>
          <p:nvPr/>
        </p:nvSpPr>
        <p:spPr bwMode="auto">
          <a:xfrm>
            <a:off x="250825" y="1916113"/>
            <a:ext cx="5400675" cy="157003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200">
                <a:latin typeface="Verdana" pitchFamily="34" charset="0"/>
                <a:ea typeface="Verdana" pitchFamily="34" charset="0"/>
                <a:cs typeface="Verdana" pitchFamily="34" charset="0"/>
              </a:rPr>
              <a:t>Две фигуры называются</a:t>
            </a:r>
          </a:p>
          <a:p>
            <a:pPr algn="ctr"/>
            <a:r>
              <a:rPr lang="ru-RU" sz="32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симметричными относительно точки</a:t>
            </a:r>
            <a:r>
              <a:rPr lang="ru-RU" sz="3200">
                <a:latin typeface="Verdana" pitchFamily="34" charset="0"/>
                <a:ea typeface="Verdana" pitchFamily="34" charset="0"/>
                <a:cs typeface="Verdana" pitchFamily="34" charset="0"/>
              </a:rPr>
              <a:t>:</a:t>
            </a:r>
          </a:p>
        </p:txBody>
      </p:sp>
      <p:sp>
        <p:nvSpPr>
          <p:cNvPr id="19461" name="TextBox 10"/>
          <p:cNvSpPr txBox="1">
            <a:spLocks noChangeArrowheads="1"/>
          </p:cNvSpPr>
          <p:nvPr/>
        </p:nvSpPr>
        <p:spPr bwMode="auto">
          <a:xfrm>
            <a:off x="250825" y="1268413"/>
            <a:ext cx="8642350" cy="55403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000" b="1">
                <a:latin typeface="Verdana" pitchFamily="34" charset="0"/>
                <a:ea typeface="Verdana" pitchFamily="34" charset="0"/>
                <a:cs typeface="Verdana" pitchFamily="34" charset="0"/>
              </a:rPr>
              <a:t>Определение 2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37263" y="1916113"/>
            <a:ext cx="2855912" cy="157003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9463" name="TextBox 11"/>
          <p:cNvSpPr txBox="1">
            <a:spLocks noChangeArrowheads="1"/>
          </p:cNvSpPr>
          <p:nvPr/>
        </p:nvSpPr>
        <p:spPr bwMode="auto">
          <a:xfrm>
            <a:off x="250825" y="3595688"/>
            <a:ext cx="8642350" cy="2786062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если для каждой точки первой фигуры симметричная ей точка</a:t>
            </a:r>
          </a:p>
          <a:p>
            <a:pPr algn="ctr"/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принадлежит второй фигуре,</a:t>
            </a:r>
          </a:p>
          <a:p>
            <a:pPr algn="ctr"/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и наоборот,</a:t>
            </a:r>
          </a:p>
          <a:p>
            <a:pPr algn="ctr"/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для каждой точки второй фигуры</a:t>
            </a:r>
          </a:p>
          <a:p>
            <a:pPr algn="ctr"/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симметричная ей точка</a:t>
            </a:r>
          </a:p>
          <a:p>
            <a:pPr algn="ctr"/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принадлежит первой фигуре.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1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2" name="TextBox 7"/>
          <p:cNvSpPr txBox="1">
            <a:spLocks noChangeArrowheads="1"/>
          </p:cNvSpPr>
          <p:nvPr/>
        </p:nvSpPr>
        <p:spPr bwMode="auto">
          <a:xfrm>
            <a:off x="0" y="134938"/>
            <a:ext cx="3132138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Центральная симметрия</a:t>
            </a:r>
          </a:p>
        </p:txBody>
      </p:sp>
      <p:sp>
        <p:nvSpPr>
          <p:cNvPr id="20483" name="TextBox 9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Симметрия относительно точки</a:t>
            </a:r>
          </a:p>
        </p:txBody>
      </p:sp>
      <p:sp>
        <p:nvSpPr>
          <p:cNvPr id="20484" name="TextBox 8"/>
          <p:cNvSpPr txBox="1">
            <a:spLocks noChangeArrowheads="1"/>
          </p:cNvSpPr>
          <p:nvPr/>
        </p:nvSpPr>
        <p:spPr bwMode="auto">
          <a:xfrm>
            <a:off x="250825" y="1268413"/>
            <a:ext cx="8642350" cy="1077912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200" b="1">
                <a:latin typeface="Verdana" pitchFamily="34" charset="0"/>
                <a:ea typeface="Verdana" pitchFamily="34" charset="0"/>
                <a:cs typeface="Verdana" pitchFamily="34" charset="0"/>
              </a:rPr>
              <a:t>Фигура, симметричная отрезку,</a:t>
            </a:r>
          </a:p>
          <a:p>
            <a:pPr algn="ctr"/>
            <a:r>
              <a:rPr lang="ru-RU" sz="3200" b="1">
                <a:latin typeface="Verdana" pitchFamily="34" charset="0"/>
                <a:ea typeface="Verdana" pitchFamily="34" charset="0"/>
                <a:cs typeface="Verdana" pitchFamily="34" charset="0"/>
              </a:rPr>
              <a:t>– это равный ему отрезок.</a:t>
            </a:r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268288" y="2490788"/>
            <a:ext cx="4951412" cy="317023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Поэтому для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построения отрезка,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симметричного данному,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достаточно построить точки,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симметричные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концам отрезка,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а затем начертить отрезок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с концами в этих точках.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92725" y="2724150"/>
            <a:ext cx="3600450" cy="264795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5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6" name="TextBox 7"/>
          <p:cNvSpPr txBox="1">
            <a:spLocks noChangeArrowheads="1"/>
          </p:cNvSpPr>
          <p:nvPr/>
        </p:nvSpPr>
        <p:spPr bwMode="auto">
          <a:xfrm>
            <a:off x="0" y="134938"/>
            <a:ext cx="3132138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Центральная симметрия</a:t>
            </a:r>
          </a:p>
        </p:txBody>
      </p:sp>
      <p:sp>
        <p:nvSpPr>
          <p:cNvPr id="21507" name="TextBox 9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Симметрия относительно точки</a:t>
            </a:r>
          </a:p>
        </p:txBody>
      </p:sp>
      <p:sp>
        <p:nvSpPr>
          <p:cNvPr id="21508" name="TextBox 8"/>
          <p:cNvSpPr txBox="1">
            <a:spLocks noChangeArrowheads="1"/>
          </p:cNvSpPr>
          <p:nvPr/>
        </p:nvSpPr>
        <p:spPr bwMode="auto">
          <a:xfrm>
            <a:off x="250825" y="1268413"/>
            <a:ext cx="8642350" cy="224790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Фигуры</a:t>
            </a:r>
            <a:r>
              <a:rPr lang="ru-RU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</a:p>
          <a:p>
            <a:pPr algn="ctr"/>
            <a:r>
              <a:rPr lang="ru-RU" sz="3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симметричные</a:t>
            </a:r>
          </a:p>
          <a:p>
            <a:pPr algn="ctr"/>
            <a:r>
              <a:rPr lang="ru-RU" sz="3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относительно точки</a:t>
            </a:r>
            <a:r>
              <a:rPr lang="ru-RU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</a:p>
          <a:p>
            <a:pPr algn="ctr"/>
            <a:r>
              <a:rPr lang="ru-RU" sz="3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равны</a:t>
            </a:r>
            <a:r>
              <a:rPr lang="ru-RU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0825" y="3644900"/>
            <a:ext cx="4911725" cy="270033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19700" y="3644900"/>
            <a:ext cx="3671888" cy="270033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889</TotalTime>
  <Words>481</Words>
  <Application>Microsoft Office PowerPoint</Application>
  <PresentationFormat>Экран (4:3)</PresentationFormat>
  <Paragraphs>129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Шаблон оформления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7" baseType="lpstr">
      <vt:lpstr>Calibri</vt:lpstr>
      <vt:lpstr>Arial</vt:lpstr>
      <vt:lpstr>Verdana</vt:lpstr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Roman</dc:creator>
  <cp:lastModifiedBy>www.PHILka.RU</cp:lastModifiedBy>
  <cp:revision>141</cp:revision>
  <dcterms:created xsi:type="dcterms:W3CDTF">2012-12-15T11:02:59Z</dcterms:created>
  <dcterms:modified xsi:type="dcterms:W3CDTF">2013-12-11T04:57:19Z</dcterms:modified>
</cp:coreProperties>
</file>