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3" r:id="rId3"/>
    <p:sldId id="265" r:id="rId4"/>
    <p:sldId id="266" r:id="rId5"/>
    <p:sldId id="271" r:id="rId6"/>
    <p:sldId id="272" r:id="rId7"/>
    <p:sldId id="274" r:id="rId8"/>
    <p:sldId id="273" r:id="rId9"/>
    <p:sldId id="275" r:id="rId10"/>
    <p:sldId id="269" r:id="rId11"/>
    <p:sldId id="270" r:id="rId12"/>
    <p:sldId id="279" r:id="rId13"/>
    <p:sldId id="278" r:id="rId14"/>
    <p:sldId id="280" r:id="rId15"/>
    <p:sldId id="276" r:id="rId16"/>
    <p:sldId id="281" r:id="rId17"/>
    <p:sldId id="277" r:id="rId18"/>
    <p:sldId id="282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C0C0C0"/>
    <a:srgbClr val="050403"/>
    <a:srgbClr val="CCFFFF"/>
    <a:srgbClr val="CCECFF"/>
    <a:srgbClr val="990000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77718" autoAdjust="0"/>
  </p:normalViewPr>
  <p:slideViewPr>
    <p:cSldViewPr>
      <p:cViewPr>
        <p:scale>
          <a:sx n="110" d="100"/>
          <a:sy n="110" d="100"/>
        </p:scale>
        <p:origin x="14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7D940B-F100-4DCA-9929-EFA58EE45DA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552D1-6ED0-46AC-B26F-66321191C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журнал  «Новый солдат» № 83 «Греческие гоплиты»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C46AC9-FCAC-4317-91E4-DBC12838FC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«</a:t>
            </a:r>
            <a:r>
              <a:rPr lang="en-US" smtClean="0"/>
              <a:t>i</a:t>
            </a:r>
            <a:r>
              <a:rPr lang="ru-RU" smtClean="0"/>
              <a:t>» - гиперссылка на скрытый слайд с информацией о греческих мудрецах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459ECB-67AC-468D-97F5-2BA3F0AC82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триггерах. Щелчок по имени выводит и скрывает портрет мудреца. Щелчок по портрету выводит и скрывает знаменитые высказывания. </a:t>
            </a:r>
          </a:p>
          <a:p>
            <a:pPr>
              <a:spcBef>
                <a:spcPct val="0"/>
              </a:spcBef>
            </a:pPr>
            <a:r>
              <a:rPr lang="ru-RU" smtClean="0"/>
              <a:t>Щелчок за пределами таблички с именем или портрета выводит на слайд 19.</a:t>
            </a:r>
          </a:p>
          <a:p>
            <a:pPr>
              <a:spcBef>
                <a:spcPct val="0"/>
              </a:spcBef>
            </a:pPr>
            <a:r>
              <a:rPr lang="ru-RU" smtClean="0"/>
              <a:t>Фалес Милетский - </a:t>
            </a:r>
            <a:r>
              <a:rPr lang="en-US" smtClean="0"/>
              <a:t>http://cs303514.userapi.com/v303514553/14df0/fwyZK0qpZF0.jpg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Питтак Митиленский - </a:t>
            </a:r>
            <a:r>
              <a:rPr lang="en-US" smtClean="0"/>
              <a:t>http://upload.wikimedia.org/wikipedia/commons/d/da/Pittacos_Louvre_Ma_3572.jpg?uselang=ru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Клеобул Линдский - </a:t>
            </a:r>
            <a:r>
              <a:rPr lang="en-US" smtClean="0"/>
              <a:t>http://mudrageli.ru/uploads/posts/2010-10/1287325355_kleobul2.png</a:t>
            </a: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DE7D78-6790-4C4B-B5E0-A3F8ED9E28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30F7FC-10A4-4C03-A7FE-046F588971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4B1401-8BBC-4A24-B411-C7731FF0A7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Задание из рабочей тетради (ч.2). Формулировка задания немного изменена.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E6DC6A-3F27-48C3-887B-C6977918A2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E195F0-FF0E-4EB4-8926-8D21162ABF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Кнопка – ссылка на скрытый слайд с заданием максимального уровня. 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B0CB36-5C32-43F3-A812-384EA55A1F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B7E458-092C-47DB-85BF-4955FA42AD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вопроса и появление рисунков со страниц 135 и 53.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24086D-7A3A-4FA2-8319-A4D3D52377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Схема не анимирована. Полностью дублирует рисунок со стр. 137.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1ED60B-F5E2-42F5-B773-F75A755385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1C63-9C07-40E3-9640-0B056FA7E4E1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851D-4E0D-4E85-95C7-7F893A0E0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046A3-6D28-4515-B1A3-A6EA7CD20AB4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0B9A7-E5C7-4519-ACCA-76AFA6FE3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F8E7-3FA4-4247-BC20-7D88422A27EE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47B1-E263-4B08-8421-5F30E570C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A9C8-2901-4C42-B718-6CEC79A3966D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3F68-5FEE-498A-8749-C39C81C23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1C2C-2A20-488D-AF67-DA49FDB1D7F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8F91-2971-4F8C-9053-BDECC29A9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2312-DAA5-4ABF-984D-EB0E01AC2720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596E-9CDF-4EBF-9A32-397F21E1D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7C28-5966-4CC4-93D5-D7DCD11BD322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72402-9ECB-4285-97B6-85AA5A4DB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078F-8704-422E-80C0-4D8657B11424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5BD4-2C64-4B62-96D0-543AD3829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24DC-9F0F-461A-81C1-8D1973D65C89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5FC9-00F0-445F-8EB7-A94F610B4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A91AB-D1FE-4E24-AB72-42F87866620B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B851-0A6C-43B8-B59D-C26955920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EDE1-9C79-4799-936F-8C5C0BDF9C58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81E34-1347-418C-A245-7E26DBEDB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38F0D6-B6FE-45C7-817E-87884ADE9A29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4668E-BCC3-4330-9177-C6C3A5258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6.gif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6.gi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6.gif"/><Relationship Id="rId10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8.jpeg"/><Relationship Id="rId5" Type="http://schemas.openxmlformats.org/officeDocument/2006/relationships/image" Target="../media/image36.png"/><Relationship Id="rId10" Type="http://schemas.openxmlformats.org/officeDocument/2006/relationships/image" Target="../media/image6.gif"/><Relationship Id="rId4" Type="http://schemas.openxmlformats.org/officeDocument/2006/relationships/image" Target="../media/image35.jpeg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1844675"/>
            <a:ext cx="21304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97013"/>
            <a:ext cx="7772400" cy="14700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НОВЫЕ ГОРОДА ЭЛЛАДЫ</a:t>
            </a:r>
            <a:endParaRPr lang="ru-RU" dirty="0"/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6240463"/>
            <a:ext cx="65881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-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й класс. История Древнего мира</a:t>
            </a:r>
            <a:r>
              <a:rPr lang="ru-RU" sz="1200">
                <a:solidFill>
                  <a:srgbClr val="400000"/>
                </a:solidFill>
              </a:rPr>
              <a:t>.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§ 21</a:t>
            </a:r>
            <a:r>
              <a:rPr lang="ru-RU" sz="1200">
                <a:solidFill>
                  <a:srgbClr val="400000"/>
                </a:solidFill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2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28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216920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НОВОЕ РОЖДЕНИЕ ЭЛЛАДЫ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253105"/>
            <a:ext cx="8640001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«ГОРОД – ЕДИНСТВО НЕПОХОЖИХ»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509017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ЭЛЛАДА – СТРАНА ПОЛИСОВ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72000"/>
            <a:ext cx="8640000" cy="2485787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Используя текст, пункт 1 § 21 учебника, докажи с помощью фактов, что в VIII веке до н.э. Греция вновь взошла на ступень цивилизации. Используй </a:t>
            </a:r>
            <a:r>
              <a:rPr lang="ru-RU" sz="2800" b="1">
                <a:latin typeface="Comic Sans MS" pitchFamily="66" charset="0"/>
              </a:rPr>
              <a:t>продуктивное чтение </a:t>
            </a:r>
            <a:r>
              <a:rPr lang="ru-RU" sz="2800">
                <a:latin typeface="Comic Sans MS" pitchFamily="66" charset="0"/>
              </a:rPr>
              <a:t>(см. с. 9)</a:t>
            </a:r>
            <a:r>
              <a:rPr lang="en-US" sz="2800">
                <a:latin typeface="Comic Sans MS" pitchFamily="66" charset="0"/>
              </a:rPr>
              <a:t>.</a:t>
            </a:r>
            <a:endParaRPr lang="ru-RU" sz="2800">
              <a:latin typeface="Comic Sans MS" pitchFamily="66" charset="0"/>
            </a:endParaRPr>
          </a:p>
        </p:txBody>
      </p:sp>
      <p:grpSp>
        <p:nvGrpSpPr>
          <p:cNvPr id="3174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7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4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7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НОВОЕ РОЖДЕНИЕ ЭЛЛАДЫ</a:t>
            </a:r>
          </a:p>
        </p:txBody>
      </p:sp>
      <p:graphicFrame>
        <p:nvGraphicFramePr>
          <p:cNvPr id="31778" name="Group 34"/>
          <p:cNvGraphicFramePr>
            <a:graphicFrameLocks noGrp="1"/>
          </p:cNvGraphicFramePr>
          <p:nvPr/>
        </p:nvGraphicFramePr>
        <p:xfrm>
          <a:off x="252413" y="3676650"/>
          <a:ext cx="8639175" cy="3057525"/>
        </p:xfrm>
        <a:graphic>
          <a:graphicData uri="http://schemas.openxmlformats.org/drawingml/2006/table">
            <a:tbl>
              <a:tblPr/>
              <a:tblGrid>
                <a:gridCol w="2590800"/>
                <a:gridCol w="6048375"/>
              </a:tblGrid>
              <a:tr h="869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Признаки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цивилизации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Факты наличия признаков цивили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зации в Греции в VIII в. до н.э.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Управление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Деление общества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052736"/>
            <a:ext cx="8640000" cy="2009061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С помощью иллюстрации на с. 135 учебника опиши, что такое полис с точки зрения территории и хозяйства. Запиши в схему нужные слова.</a:t>
            </a:r>
          </a:p>
        </p:txBody>
      </p:sp>
      <p:grpSp>
        <p:nvGrpSpPr>
          <p:cNvPr id="3277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80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80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4" name="Группа 5"/>
          <p:cNvGrpSpPr>
            <a:grpSpLocks/>
          </p:cNvGrpSpPr>
          <p:nvPr/>
        </p:nvGrpSpPr>
        <p:grpSpPr bwMode="auto">
          <a:xfrm>
            <a:off x="266700" y="3357563"/>
            <a:ext cx="8623300" cy="3506787"/>
            <a:chOff x="266919" y="2945826"/>
            <a:chExt cx="8622829" cy="3507510"/>
          </a:xfrm>
        </p:grpSpPr>
        <p:grpSp>
          <p:nvGrpSpPr>
            <p:cNvPr id="32776" name="Группа 4"/>
            <p:cNvGrpSpPr>
              <a:grpSpLocks/>
            </p:cNvGrpSpPr>
            <p:nvPr/>
          </p:nvGrpSpPr>
          <p:grpSpPr bwMode="auto">
            <a:xfrm>
              <a:off x="266919" y="2945826"/>
              <a:ext cx="8622829" cy="2694538"/>
              <a:chOff x="266919" y="2945826"/>
              <a:chExt cx="8622829" cy="2694538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4488501" y="3972617"/>
                <a:ext cx="2200623" cy="47027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20478"/>
                    </a:lnTo>
                    <a:lnTo>
                      <a:pt x="2200623" y="320478"/>
                    </a:lnTo>
                    <a:lnTo>
                      <a:pt x="2200623" y="470275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Полилиния 23"/>
              <p:cNvSpPr/>
              <p:nvPr/>
            </p:nvSpPr>
            <p:spPr>
              <a:xfrm>
                <a:off x="2287877" y="3972617"/>
                <a:ext cx="2200623" cy="47027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200623" y="0"/>
                    </a:moveTo>
                    <a:lnTo>
                      <a:pt x="2200623" y="320478"/>
                    </a:lnTo>
                    <a:lnTo>
                      <a:pt x="0" y="320478"/>
                    </a:lnTo>
                    <a:lnTo>
                      <a:pt x="0" y="470275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2267744" y="2945826"/>
                <a:ext cx="4401248" cy="1026790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Полилиния 25"/>
              <p:cNvSpPr/>
              <p:nvPr/>
            </p:nvSpPr>
            <p:spPr>
              <a:xfrm>
                <a:off x="2447410" y="3116509"/>
                <a:ext cx="4401248" cy="1026790"/>
              </a:xfrm>
              <a:custGeom>
                <a:avLst/>
                <a:gdLst>
                  <a:gd name="connsiteX0" fmla="*/ 0 w 4041915"/>
                  <a:gd name="connsiteY0" fmla="*/ 102679 h 1026790"/>
                  <a:gd name="connsiteX1" fmla="*/ 102679 w 4041915"/>
                  <a:gd name="connsiteY1" fmla="*/ 0 h 1026790"/>
                  <a:gd name="connsiteX2" fmla="*/ 3939236 w 4041915"/>
                  <a:gd name="connsiteY2" fmla="*/ 0 h 1026790"/>
                  <a:gd name="connsiteX3" fmla="*/ 4041915 w 4041915"/>
                  <a:gd name="connsiteY3" fmla="*/ 102679 h 1026790"/>
                  <a:gd name="connsiteX4" fmla="*/ 4041915 w 4041915"/>
                  <a:gd name="connsiteY4" fmla="*/ 924111 h 1026790"/>
                  <a:gd name="connsiteX5" fmla="*/ 3939236 w 4041915"/>
                  <a:gd name="connsiteY5" fmla="*/ 1026790 h 1026790"/>
                  <a:gd name="connsiteX6" fmla="*/ 102679 w 4041915"/>
                  <a:gd name="connsiteY6" fmla="*/ 1026790 h 1026790"/>
                  <a:gd name="connsiteX7" fmla="*/ 0 w 4041915"/>
                  <a:gd name="connsiteY7" fmla="*/ 924111 h 1026790"/>
                  <a:gd name="connsiteX8" fmla="*/ 0 w 4041915"/>
                  <a:gd name="connsiteY8" fmla="*/ 102679 h 102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1915" h="1026790">
                    <a:moveTo>
                      <a:pt x="0" y="102679"/>
                    </a:moveTo>
                    <a:cubicBezTo>
                      <a:pt x="0" y="45971"/>
                      <a:pt x="45971" y="0"/>
                      <a:pt x="102679" y="0"/>
                    </a:cubicBezTo>
                    <a:lnTo>
                      <a:pt x="3939236" y="0"/>
                    </a:lnTo>
                    <a:cubicBezTo>
                      <a:pt x="3995944" y="0"/>
                      <a:pt x="4041915" y="45971"/>
                      <a:pt x="4041915" y="102679"/>
                    </a:cubicBezTo>
                    <a:lnTo>
                      <a:pt x="4041915" y="924111"/>
                    </a:lnTo>
                    <a:cubicBezTo>
                      <a:pt x="4041915" y="980819"/>
                      <a:pt x="3995944" y="1026790"/>
                      <a:pt x="3939236" y="1026790"/>
                    </a:cubicBezTo>
                    <a:lnTo>
                      <a:pt x="102679" y="1026790"/>
                    </a:lnTo>
                    <a:cubicBezTo>
                      <a:pt x="45971" y="1026790"/>
                      <a:pt x="0" y="980819"/>
                      <a:pt x="0" y="924111"/>
                    </a:cubicBezTo>
                    <a:lnTo>
                      <a:pt x="0" y="10267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1514" tIns="121514" rIns="121514" bIns="121514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/>
                  <a:t>ДРЕВНЕГРЕЧЕСКИЙ ПОЛИС</a:t>
                </a:r>
                <a:endParaRPr lang="ru-RU" sz="2800" b="1" dirty="0"/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266919" y="4442892"/>
                <a:ext cx="4041915" cy="1026790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Полилиния 27"/>
              <p:cNvSpPr/>
              <p:nvPr/>
            </p:nvSpPr>
            <p:spPr>
              <a:xfrm>
                <a:off x="446585" y="4613574"/>
                <a:ext cx="4041915" cy="1026790"/>
              </a:xfrm>
              <a:custGeom>
                <a:avLst/>
                <a:gdLst>
                  <a:gd name="connsiteX0" fmla="*/ 0 w 4041915"/>
                  <a:gd name="connsiteY0" fmla="*/ 102679 h 1026790"/>
                  <a:gd name="connsiteX1" fmla="*/ 102679 w 4041915"/>
                  <a:gd name="connsiteY1" fmla="*/ 0 h 1026790"/>
                  <a:gd name="connsiteX2" fmla="*/ 3939236 w 4041915"/>
                  <a:gd name="connsiteY2" fmla="*/ 0 h 1026790"/>
                  <a:gd name="connsiteX3" fmla="*/ 4041915 w 4041915"/>
                  <a:gd name="connsiteY3" fmla="*/ 102679 h 1026790"/>
                  <a:gd name="connsiteX4" fmla="*/ 4041915 w 4041915"/>
                  <a:gd name="connsiteY4" fmla="*/ 924111 h 1026790"/>
                  <a:gd name="connsiteX5" fmla="*/ 3939236 w 4041915"/>
                  <a:gd name="connsiteY5" fmla="*/ 1026790 h 1026790"/>
                  <a:gd name="connsiteX6" fmla="*/ 102679 w 4041915"/>
                  <a:gd name="connsiteY6" fmla="*/ 1026790 h 1026790"/>
                  <a:gd name="connsiteX7" fmla="*/ 0 w 4041915"/>
                  <a:gd name="connsiteY7" fmla="*/ 924111 h 1026790"/>
                  <a:gd name="connsiteX8" fmla="*/ 0 w 4041915"/>
                  <a:gd name="connsiteY8" fmla="*/ 102679 h 102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1915" h="1026790">
                    <a:moveTo>
                      <a:pt x="0" y="102679"/>
                    </a:moveTo>
                    <a:cubicBezTo>
                      <a:pt x="0" y="45971"/>
                      <a:pt x="45971" y="0"/>
                      <a:pt x="102679" y="0"/>
                    </a:cubicBezTo>
                    <a:lnTo>
                      <a:pt x="3939236" y="0"/>
                    </a:lnTo>
                    <a:cubicBezTo>
                      <a:pt x="3995944" y="0"/>
                      <a:pt x="4041915" y="45971"/>
                      <a:pt x="4041915" y="102679"/>
                    </a:cubicBezTo>
                    <a:lnTo>
                      <a:pt x="4041915" y="924111"/>
                    </a:lnTo>
                    <a:cubicBezTo>
                      <a:pt x="4041915" y="980819"/>
                      <a:pt x="3995944" y="1026790"/>
                      <a:pt x="3939236" y="1026790"/>
                    </a:cubicBezTo>
                    <a:lnTo>
                      <a:pt x="102679" y="1026790"/>
                    </a:lnTo>
                    <a:cubicBezTo>
                      <a:pt x="45971" y="1026790"/>
                      <a:pt x="0" y="980819"/>
                      <a:pt x="0" y="924111"/>
                    </a:cubicBezTo>
                    <a:lnTo>
                      <a:pt x="0" y="10267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1514" tIns="121514" rIns="121514" bIns="121514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/>
                  <a:t>ТЕРРИТОРИЯ</a:t>
                </a:r>
                <a:endParaRPr lang="ru-RU" sz="2800" b="1" dirty="0"/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4668167" y="4442892"/>
                <a:ext cx="4041915" cy="1026790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Полилиния 29"/>
              <p:cNvSpPr/>
              <p:nvPr/>
            </p:nvSpPr>
            <p:spPr>
              <a:xfrm>
                <a:off x="4847833" y="4613574"/>
                <a:ext cx="4041915" cy="1026790"/>
              </a:xfrm>
              <a:custGeom>
                <a:avLst/>
                <a:gdLst>
                  <a:gd name="connsiteX0" fmla="*/ 0 w 4041915"/>
                  <a:gd name="connsiteY0" fmla="*/ 102679 h 1026790"/>
                  <a:gd name="connsiteX1" fmla="*/ 102679 w 4041915"/>
                  <a:gd name="connsiteY1" fmla="*/ 0 h 1026790"/>
                  <a:gd name="connsiteX2" fmla="*/ 3939236 w 4041915"/>
                  <a:gd name="connsiteY2" fmla="*/ 0 h 1026790"/>
                  <a:gd name="connsiteX3" fmla="*/ 4041915 w 4041915"/>
                  <a:gd name="connsiteY3" fmla="*/ 102679 h 1026790"/>
                  <a:gd name="connsiteX4" fmla="*/ 4041915 w 4041915"/>
                  <a:gd name="connsiteY4" fmla="*/ 924111 h 1026790"/>
                  <a:gd name="connsiteX5" fmla="*/ 3939236 w 4041915"/>
                  <a:gd name="connsiteY5" fmla="*/ 1026790 h 1026790"/>
                  <a:gd name="connsiteX6" fmla="*/ 102679 w 4041915"/>
                  <a:gd name="connsiteY6" fmla="*/ 1026790 h 1026790"/>
                  <a:gd name="connsiteX7" fmla="*/ 0 w 4041915"/>
                  <a:gd name="connsiteY7" fmla="*/ 924111 h 1026790"/>
                  <a:gd name="connsiteX8" fmla="*/ 0 w 4041915"/>
                  <a:gd name="connsiteY8" fmla="*/ 102679 h 102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1915" h="1026790">
                    <a:moveTo>
                      <a:pt x="0" y="102679"/>
                    </a:moveTo>
                    <a:cubicBezTo>
                      <a:pt x="0" y="45971"/>
                      <a:pt x="45971" y="0"/>
                      <a:pt x="102679" y="0"/>
                    </a:cubicBezTo>
                    <a:lnTo>
                      <a:pt x="3939236" y="0"/>
                    </a:lnTo>
                    <a:cubicBezTo>
                      <a:pt x="3995944" y="0"/>
                      <a:pt x="4041915" y="45971"/>
                      <a:pt x="4041915" y="102679"/>
                    </a:cubicBezTo>
                    <a:lnTo>
                      <a:pt x="4041915" y="924111"/>
                    </a:lnTo>
                    <a:cubicBezTo>
                      <a:pt x="4041915" y="980819"/>
                      <a:pt x="3995944" y="1026790"/>
                      <a:pt x="3939236" y="1026790"/>
                    </a:cubicBezTo>
                    <a:lnTo>
                      <a:pt x="102679" y="1026790"/>
                    </a:lnTo>
                    <a:cubicBezTo>
                      <a:pt x="45971" y="1026790"/>
                      <a:pt x="0" y="980819"/>
                      <a:pt x="0" y="924111"/>
                    </a:cubicBezTo>
                    <a:lnTo>
                      <a:pt x="0" y="10267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1514" tIns="121514" rIns="121514" bIns="121514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/>
                  <a:t>ХОЗЯЙСТВО</a:t>
                </a:r>
                <a:endParaRPr lang="ru-RU" sz="2800" b="1" dirty="0"/>
              </a:p>
            </p:txBody>
          </p:sp>
        </p:grpSp>
        <p:sp>
          <p:nvSpPr>
            <p:cNvPr id="32777" name="TextBox 30"/>
            <p:cNvSpPr txBox="1">
              <a:spLocks noChangeArrowheads="1"/>
            </p:cNvSpPr>
            <p:nvPr/>
          </p:nvSpPr>
          <p:spPr bwMode="auto">
            <a:xfrm>
              <a:off x="348021" y="5807005"/>
              <a:ext cx="4042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omic Sans MS" pitchFamily="66" charset="0"/>
                </a:rPr>
                <a:t>___________________________</a:t>
              </a:r>
            </a:p>
            <a:p>
              <a:r>
                <a:rPr lang="ru-RU">
                  <a:latin typeface="Comic Sans MS" pitchFamily="66" charset="0"/>
                </a:rPr>
                <a:t>___________________________</a:t>
              </a:r>
            </a:p>
          </p:txBody>
        </p:sp>
        <p:sp>
          <p:nvSpPr>
            <p:cNvPr id="32778" name="TextBox 31"/>
            <p:cNvSpPr txBox="1">
              <a:spLocks noChangeArrowheads="1"/>
            </p:cNvSpPr>
            <p:nvPr/>
          </p:nvSpPr>
          <p:spPr bwMode="auto">
            <a:xfrm>
              <a:off x="4777672" y="5805264"/>
              <a:ext cx="4042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omic Sans MS" pitchFamily="66" charset="0"/>
                </a:rPr>
                <a:t>___________________________</a:t>
              </a:r>
            </a:p>
            <a:p>
              <a:r>
                <a:rPr lang="ru-RU">
                  <a:latin typeface="Comic Sans MS" pitchFamily="66" charset="0"/>
                </a:rPr>
                <a:t>___________________________</a:t>
              </a: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НОВОЕ РОЖДЕНИЕ ЭЛЛАДЫ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972000"/>
            <a:ext cx="8640000" cy="4552257"/>
          </a:xfrm>
          <a:prstGeom prst="roundRect">
            <a:avLst>
              <a:gd name="adj" fmla="val 618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grpSp>
        <p:nvGrpSpPr>
          <p:cNvPr id="3379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79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НОВОЕ РОЖДЕНИЕ ЭЛЛАДЫ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57475" y="5661025"/>
            <a:ext cx="3822700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Древнегреческий полис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52413" y="971550"/>
            <a:ext cx="8613775" cy="5567363"/>
            <a:chOff x="252016" y="972000"/>
            <a:chExt cx="8614597" cy="55662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2016" y="972000"/>
              <a:ext cx="5124488" cy="2700000"/>
            </a:xfrm>
            <a:prstGeom prst="roundRect">
              <a:avLst>
                <a:gd name="adj" fmla="val 618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3" name="Скругленный прямоугольник 2"/>
            <p:cNvSpPr/>
            <p:nvPr/>
          </p:nvSpPr>
          <p:spPr>
            <a:xfrm>
              <a:off x="5580174" y="1827490"/>
              <a:ext cx="3027651" cy="91897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+mn-lt"/>
                </a:rPr>
                <a:t>Древнегреческий полис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708000" y="3838238"/>
              <a:ext cx="5158613" cy="2700000"/>
            </a:xfrm>
            <a:prstGeom prst="roundRect">
              <a:avLst>
                <a:gd name="adj" fmla="val 6360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348862" y="4797102"/>
              <a:ext cx="3214995" cy="91897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+mn-lt"/>
                </a:rPr>
                <a:t>Древнеегипетская община</a:t>
              </a:r>
              <a:endParaRPr lang="ru-RU" sz="2400" dirty="0">
                <a:latin typeface="+mn-lt"/>
              </a:endParaRPr>
            </a:p>
          </p:txBody>
        </p:sp>
      </p:grpSp>
      <p:grpSp>
        <p:nvGrpSpPr>
          <p:cNvPr id="3481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33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9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НОВОЕ РОЖДЕНИЕ ЭЛЛАДЫ</a:t>
            </a:r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220663" y="2487613"/>
            <a:ext cx="8697912" cy="1792287"/>
            <a:chOff x="219456" y="2023886"/>
            <a:chExt cx="8698992" cy="179222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2000" y="2052394"/>
              <a:ext cx="8640000" cy="1736646"/>
            </a:xfrm>
            <a:prstGeom prst="roundRect">
              <a:avLst/>
            </a:prstGeom>
            <a:blipFill>
              <a:blip r:embed="rId7" cstate="email"/>
              <a:tile tx="0" ty="0" sx="100000" sy="100000" flip="none" algn="tl"/>
            </a:blipFill>
            <a:ln w="254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Сравни древнегреческий полис с древнеегипетской общиной (учебник,     с. 53). Выдели сходство и отличия.	</a:t>
              </a:r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828000" y="2306946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72000"/>
            <a:ext cx="8640000" cy="2485787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Используя приёмы технологии продуктивного чтения (диалог с автором), выполните задание к тексту: определите права и обязанности гражданина полиса.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500" spc="-150" dirty="0"/>
              <a:t>«ГОРОД – ЕДИНСТВО НЕПОХОЖИХ»</a:t>
            </a:r>
          </a:p>
        </p:txBody>
      </p:sp>
      <p:grpSp>
        <p:nvGrpSpPr>
          <p:cNvPr id="36869" name="Группа 3"/>
          <p:cNvGrpSpPr>
            <a:grpSpLocks/>
          </p:cNvGrpSpPr>
          <p:nvPr/>
        </p:nvGrpSpPr>
        <p:grpSpPr bwMode="auto">
          <a:xfrm>
            <a:off x="19050" y="458788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0"/>
              <a:ext cx="431921" cy="28887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0"/>
              <a:ext cx="393981" cy="43203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0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8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Группа 8"/>
          <p:cNvGrpSpPr>
            <a:grpSpLocks/>
          </p:cNvGrpSpPr>
          <p:nvPr/>
        </p:nvGrpSpPr>
        <p:grpSpPr bwMode="auto">
          <a:xfrm>
            <a:off x="8240713" y="476250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8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92080" y="3605856"/>
            <a:ext cx="683990" cy="1479328"/>
          </a:xfrm>
          <a:prstGeom prst="roundRect">
            <a:avLst>
              <a:gd name="adj" fmla="val 16667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18032" y="3669483"/>
            <a:ext cx="858965" cy="1415701"/>
          </a:xfrm>
          <a:prstGeom prst="roundRect">
            <a:avLst>
              <a:gd name="adj" fmla="val 16667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30005" y="3645024"/>
            <a:ext cx="683990" cy="1447514"/>
          </a:xfrm>
          <a:prstGeom prst="roundRect">
            <a:avLst>
              <a:gd name="adj" fmla="val 16667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9969" y="3876271"/>
            <a:ext cx="1749743" cy="1208913"/>
          </a:xfrm>
          <a:prstGeom prst="roundRect">
            <a:avLst>
              <a:gd name="adj" fmla="val 16667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68116" y="4005064"/>
            <a:ext cx="1097566" cy="1081659"/>
          </a:xfrm>
          <a:prstGeom prst="roundRect">
            <a:avLst>
              <a:gd name="adj" fmla="val 16667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73637" y="3621763"/>
            <a:ext cx="588550" cy="1463421"/>
          </a:xfrm>
          <a:prstGeom prst="roundRect">
            <a:avLst>
              <a:gd name="adj" fmla="val 16667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29475" y="3621763"/>
            <a:ext cx="588550" cy="1463421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2000" y="5157192"/>
            <a:ext cx="8640000" cy="1532334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По схеме в учебнике на с. 137 докажи, что древнегреческий полис являлся государством.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500" spc="-150" dirty="0"/>
              <a:t>«ГОРОД – ЕДИНСТВО НЕПОХОЖИХ»</a:t>
            </a:r>
          </a:p>
        </p:txBody>
      </p:sp>
      <p:grpSp>
        <p:nvGrpSpPr>
          <p:cNvPr id="37890" name="Группа 3"/>
          <p:cNvGrpSpPr>
            <a:grpSpLocks/>
          </p:cNvGrpSpPr>
          <p:nvPr/>
        </p:nvGrpSpPr>
        <p:grpSpPr bwMode="auto">
          <a:xfrm>
            <a:off x="19050" y="3873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5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1" name="Группа 8"/>
          <p:cNvGrpSpPr>
            <a:grpSpLocks/>
          </p:cNvGrpSpPr>
          <p:nvPr/>
        </p:nvGrpSpPr>
        <p:grpSpPr bwMode="auto">
          <a:xfrm>
            <a:off x="8294688" y="404813"/>
            <a:ext cx="957262" cy="1223962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3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4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2" name="Группа 4120"/>
          <p:cNvGrpSpPr>
            <a:grpSpLocks/>
          </p:cNvGrpSpPr>
          <p:nvPr/>
        </p:nvGrpSpPr>
        <p:grpSpPr bwMode="auto">
          <a:xfrm>
            <a:off x="103188" y="844550"/>
            <a:ext cx="8723312" cy="5927725"/>
            <a:chOff x="103632" y="844663"/>
            <a:chExt cx="8722310" cy="5927993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64669" y="1880774"/>
              <a:ext cx="1790700" cy="9620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29896" y="3147070"/>
              <a:ext cx="1581150" cy="9715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308304" y="2708920"/>
              <a:ext cx="1390650" cy="9239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55576" y="5435116"/>
              <a:ext cx="438150" cy="8477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565021" y="5733256"/>
              <a:ext cx="676275" cy="5905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55776" y="5878540"/>
              <a:ext cx="1047750" cy="7239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24128" y="6004473"/>
              <a:ext cx="657225" cy="6477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135419" y="6228119"/>
              <a:ext cx="834929" cy="346091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>
                  <a:latin typeface="Comic Sans MS" pitchFamily="66" charset="0"/>
                </a:rPr>
                <a:t>Демос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819542" y="5732797"/>
              <a:ext cx="1469856" cy="346091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>
                  <a:latin typeface="Comic Sans MS" pitchFamily="66" charset="0"/>
                </a:rPr>
                <a:t>Аристократы</a:t>
              </a:r>
            </a:p>
          </p:txBody>
        </p:sp>
        <p:sp>
          <p:nvSpPr>
            <p:cNvPr id="37902" name="Прямоугольник 4"/>
            <p:cNvSpPr>
              <a:spLocks noChangeArrowheads="1"/>
            </p:cNvSpPr>
            <p:nvPr/>
          </p:nvSpPr>
          <p:spPr bwMode="auto">
            <a:xfrm>
              <a:off x="3841687" y="5218619"/>
              <a:ext cx="1483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ГРАЖДАНЕ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564025" y="6323374"/>
              <a:ext cx="731753" cy="376254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Рабы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84585" y="6380526"/>
              <a:ext cx="1741288" cy="376254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Переселенцы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217990" y="3770558"/>
              <a:ext cx="1607952" cy="444520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600">
                  <a:latin typeface="Comic Sans MS" pitchFamily="66" charset="0"/>
                </a:rPr>
                <a:t>Совет знати</a:t>
              </a:r>
            </a:p>
            <a:p>
              <a:pPr algn="ctr">
                <a:lnSpc>
                  <a:spcPct val="70000"/>
                </a:lnSpc>
              </a:pPr>
              <a:r>
                <a:rPr lang="ru-RU" sz="1600">
                  <a:latin typeface="Comic Sans MS" pitchFamily="66" charset="0"/>
                </a:rPr>
                <a:t>«Ареопаг»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97316" y="4292869"/>
              <a:ext cx="2349230" cy="376255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Народное собрание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67127" y="4375423"/>
              <a:ext cx="1944465" cy="346091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>
                  <a:latin typeface="Comic Sans MS" pitchFamily="66" charset="0"/>
                </a:rPr>
                <a:t>Ополчение</a:t>
              </a:r>
            </a:p>
          </p:txBody>
        </p:sp>
        <p:sp>
          <p:nvSpPr>
            <p:cNvPr id="37908" name="Прямоугольник 18"/>
            <p:cNvSpPr>
              <a:spLocks noChangeArrowheads="1"/>
            </p:cNvSpPr>
            <p:nvPr/>
          </p:nvSpPr>
          <p:spPr bwMode="auto">
            <a:xfrm>
              <a:off x="939358" y="4075331"/>
              <a:ext cx="11160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фаланга</a:t>
              </a:r>
            </a:p>
          </p:txBody>
        </p:sp>
        <p:sp>
          <p:nvSpPr>
            <p:cNvPr id="37909" name="Прямоугольник 19"/>
            <p:cNvSpPr>
              <a:spLocks noChangeArrowheads="1"/>
            </p:cNvSpPr>
            <p:nvPr/>
          </p:nvSpPr>
          <p:spPr bwMode="auto">
            <a:xfrm>
              <a:off x="820198" y="2780928"/>
              <a:ext cx="14318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колесницы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135409" y="2802139"/>
              <a:ext cx="2844473" cy="346091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>
                  <a:latin typeface="Comic Sans MS" pitchFamily="66" charset="0"/>
                </a:rPr>
                <a:t>Другие должностные лица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292573" y="2354444"/>
              <a:ext cx="1480968" cy="444520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600">
                  <a:latin typeface="Comic Sans MS" pitchFamily="66" charset="0"/>
                </a:rPr>
                <a:t>Верховный</a:t>
              </a:r>
            </a:p>
            <a:p>
              <a:pPr algn="ctr">
                <a:lnSpc>
                  <a:spcPct val="70000"/>
                </a:lnSpc>
              </a:pPr>
              <a:r>
                <a:rPr lang="ru-RU" sz="1600">
                  <a:latin typeface="Comic Sans MS" pitchFamily="66" charset="0"/>
                </a:rPr>
                <a:t>судья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11606" y="2354444"/>
              <a:ext cx="1480967" cy="444520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600">
                  <a:latin typeface="Comic Sans MS" pitchFamily="66" charset="0"/>
                </a:rPr>
                <a:t>Верховный</a:t>
              </a:r>
            </a:p>
            <a:p>
              <a:pPr algn="ctr">
                <a:lnSpc>
                  <a:spcPct val="70000"/>
                </a:lnSpc>
              </a:pPr>
              <a:r>
                <a:rPr lang="ru-RU" sz="1600">
                  <a:latin typeface="Comic Sans MS" pitchFamily="66" charset="0"/>
                </a:rPr>
                <a:t>жрец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538577" y="2354444"/>
              <a:ext cx="1274616" cy="444520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600">
                  <a:latin typeface="Comic Sans MS" pitchFamily="66" charset="0"/>
                </a:rPr>
                <a:t>Военный</a:t>
              </a:r>
            </a:p>
            <a:p>
              <a:pPr algn="ctr">
                <a:lnSpc>
                  <a:spcPct val="70000"/>
                </a:lnSpc>
              </a:pPr>
              <a:r>
                <a:rPr lang="ru-RU" sz="1600">
                  <a:latin typeface="Comic Sans MS" pitchFamily="66" charset="0"/>
                </a:rPr>
                <a:t>вождь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710018" y="844663"/>
              <a:ext cx="1682557" cy="346091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>
                  <a:latin typeface="Comic Sans MS" pitchFamily="66" charset="0"/>
                </a:rPr>
                <a:t>«Царь» полиса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411592" y="5069192"/>
              <a:ext cx="4320679" cy="1579633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419872" y="4941168"/>
              <a:ext cx="352425" cy="8763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371703" y="5000972"/>
              <a:ext cx="352425" cy="8763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726000" y="3276000"/>
              <a:ext cx="1676400" cy="9620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15816" y="1482105"/>
              <a:ext cx="409575" cy="86677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378449" y="1463055"/>
              <a:ext cx="409575" cy="8858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60000" y="1512000"/>
              <a:ext cx="514350" cy="8477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cxnSp>
          <p:nvCxnSpPr>
            <p:cNvPr id="31" name="Прямая со стрелкой 30"/>
            <p:cNvCxnSpPr/>
            <p:nvPr/>
          </p:nvCxnSpPr>
          <p:spPr>
            <a:xfrm flipH="1">
              <a:off x="2056033" y="2843416"/>
              <a:ext cx="860326" cy="1532006"/>
            </a:xfrm>
            <a:prstGeom prst="straightConnector1">
              <a:avLst/>
            </a:prstGeom>
            <a:ln w="53975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7" name="Прямая со стрелкой 4096"/>
            <p:cNvCxnSpPr>
              <a:stCxn id="9" idx="3"/>
            </p:cNvCxnSpPr>
            <p:nvPr/>
          </p:nvCxnSpPr>
          <p:spPr>
            <a:xfrm flipV="1">
              <a:off x="5752895" y="2060743"/>
              <a:ext cx="1812717" cy="2416284"/>
            </a:xfrm>
            <a:prstGeom prst="straightConnector1">
              <a:avLst/>
            </a:prstGeom>
            <a:ln w="53975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24" name="TextBox 4110"/>
            <p:cNvSpPr txBox="1">
              <a:spLocks noChangeArrowheads="1"/>
            </p:cNvSpPr>
            <p:nvPr/>
          </p:nvSpPr>
          <p:spPr bwMode="auto">
            <a:xfrm>
              <a:off x="7217253" y="1656792"/>
              <a:ext cx="9669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omic Sans MS" pitchFamily="66" charset="0"/>
                </a:rPr>
                <a:t>законы</a:t>
              </a:r>
            </a:p>
          </p:txBody>
        </p:sp>
        <p:grpSp>
          <p:nvGrpSpPr>
            <p:cNvPr id="37925" name="Группа 4114"/>
            <p:cNvGrpSpPr>
              <a:grpSpLocks/>
            </p:cNvGrpSpPr>
            <p:nvPr/>
          </p:nvGrpSpPr>
          <p:grpSpPr bwMode="auto">
            <a:xfrm>
              <a:off x="4507863" y="4706304"/>
              <a:ext cx="128272" cy="353130"/>
              <a:chOff x="2123728" y="804810"/>
              <a:chExt cx="128272" cy="353130"/>
            </a:xfrm>
          </p:grpSpPr>
          <p:cxnSp>
            <p:nvCxnSpPr>
              <p:cNvPr id="4113" name="Прямая соединительная линия 4112"/>
              <p:cNvCxnSpPr/>
              <p:nvPr/>
            </p:nvCxnSpPr>
            <p:spPr>
              <a:xfrm>
                <a:off x="2192558" y="1013703"/>
                <a:ext cx="0" cy="144470"/>
              </a:xfrm>
              <a:prstGeom prst="line">
                <a:avLst/>
              </a:prstGeom>
              <a:ln w="38100">
                <a:solidFill>
                  <a:srgbClr val="05040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4" name="Равнобедренный треугольник 4113"/>
              <p:cNvSpPr/>
              <p:nvPr/>
            </p:nvSpPr>
            <p:spPr>
              <a:xfrm>
                <a:off x="2124303" y="804144"/>
                <a:ext cx="126985" cy="209559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7926" name="Группа 52"/>
            <p:cNvGrpSpPr>
              <a:grpSpLocks/>
            </p:cNvGrpSpPr>
            <p:nvPr/>
          </p:nvGrpSpPr>
          <p:grpSpPr bwMode="auto">
            <a:xfrm>
              <a:off x="3901606" y="4687725"/>
              <a:ext cx="128272" cy="389130"/>
              <a:chOff x="2123728" y="804810"/>
              <a:chExt cx="128272" cy="389130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2192460" y="1014820"/>
                <a:ext cx="0" cy="179395"/>
              </a:xfrm>
              <a:prstGeom prst="line">
                <a:avLst/>
              </a:prstGeom>
              <a:ln w="38100">
                <a:solidFill>
                  <a:srgbClr val="05040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Равнобедренный треугольник 54"/>
              <p:cNvSpPr/>
              <p:nvPr/>
            </p:nvSpPr>
            <p:spPr>
              <a:xfrm>
                <a:off x="2124205" y="805260"/>
                <a:ext cx="128573" cy="209560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7927" name="Группа 55"/>
            <p:cNvGrpSpPr>
              <a:grpSpLocks/>
            </p:cNvGrpSpPr>
            <p:nvPr/>
          </p:nvGrpSpPr>
          <p:grpSpPr bwMode="auto">
            <a:xfrm>
              <a:off x="5076056" y="4677819"/>
              <a:ext cx="128272" cy="389130"/>
              <a:chOff x="2123728" y="804810"/>
              <a:chExt cx="128272" cy="389130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2192625" y="1013612"/>
                <a:ext cx="0" cy="180983"/>
              </a:xfrm>
              <a:prstGeom prst="line">
                <a:avLst/>
              </a:prstGeom>
              <a:ln w="38100">
                <a:solidFill>
                  <a:srgbClr val="05040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Равнобедренный треугольник 57"/>
              <p:cNvSpPr/>
              <p:nvPr/>
            </p:nvSpPr>
            <p:spPr>
              <a:xfrm>
                <a:off x="2124370" y="804052"/>
                <a:ext cx="126985" cy="209560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4118" name="Прямая со стрелкой 4117"/>
            <p:cNvCxnSpPr>
              <a:stCxn id="26" idx="1"/>
              <a:endCxn id="10" idx="2"/>
            </p:cNvCxnSpPr>
            <p:nvPr/>
          </p:nvCxnSpPr>
          <p:spPr>
            <a:xfrm flipH="1" flipV="1">
              <a:off x="1438566" y="4713576"/>
              <a:ext cx="973026" cy="1144639"/>
            </a:xfrm>
            <a:prstGeom prst="straightConnector1">
              <a:avLst/>
            </a:prstGeom>
            <a:ln w="50800">
              <a:solidFill>
                <a:srgbClr val="050403"/>
              </a:solidFill>
              <a:prstDash val="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929" name="Группа 60"/>
            <p:cNvGrpSpPr>
              <a:grpSpLocks/>
            </p:cNvGrpSpPr>
            <p:nvPr/>
          </p:nvGrpSpPr>
          <p:grpSpPr bwMode="auto">
            <a:xfrm rot="3600000">
              <a:off x="6531370" y="3672040"/>
              <a:ext cx="128272" cy="2261130"/>
              <a:chOff x="2123728" y="804810"/>
              <a:chExt cx="128272" cy="2261130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2191552" y="1014443"/>
                <a:ext cx="0" cy="2050814"/>
              </a:xfrm>
              <a:prstGeom prst="line">
                <a:avLst/>
              </a:prstGeom>
              <a:ln w="38100">
                <a:solidFill>
                  <a:srgbClr val="05040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Равнобедренный треугольник 62"/>
              <p:cNvSpPr/>
              <p:nvPr/>
            </p:nvSpPr>
            <p:spPr>
              <a:xfrm>
                <a:off x="2122646" y="804750"/>
                <a:ext cx="127006" cy="209526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7930" name="Группа 66"/>
            <p:cNvGrpSpPr>
              <a:grpSpLocks/>
            </p:cNvGrpSpPr>
            <p:nvPr/>
          </p:nvGrpSpPr>
          <p:grpSpPr bwMode="auto">
            <a:xfrm>
              <a:off x="3427224" y="3170882"/>
              <a:ext cx="128272" cy="1109130"/>
              <a:chOff x="2123728" y="804810"/>
              <a:chExt cx="128272" cy="1109130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2192233" y="1013943"/>
                <a:ext cx="0" cy="900153"/>
              </a:xfrm>
              <a:prstGeom prst="line">
                <a:avLst/>
              </a:prstGeom>
              <a:ln w="38100">
                <a:solidFill>
                  <a:srgbClr val="05040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Равнобедренный треугольник 68"/>
              <p:cNvSpPr/>
              <p:nvPr/>
            </p:nvSpPr>
            <p:spPr>
              <a:xfrm>
                <a:off x="2123979" y="804384"/>
                <a:ext cx="128572" cy="209559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7931" name="Группа 69"/>
            <p:cNvGrpSpPr>
              <a:grpSpLocks/>
            </p:cNvGrpSpPr>
            <p:nvPr/>
          </p:nvGrpSpPr>
          <p:grpSpPr bwMode="auto">
            <a:xfrm>
              <a:off x="5620182" y="3164185"/>
              <a:ext cx="128272" cy="1145130"/>
              <a:chOff x="2123728" y="804810"/>
              <a:chExt cx="128272" cy="1145130"/>
            </a:xfrm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2191361" y="1014291"/>
                <a:ext cx="0" cy="935079"/>
              </a:xfrm>
              <a:prstGeom prst="line">
                <a:avLst/>
              </a:prstGeom>
              <a:ln w="38100">
                <a:solidFill>
                  <a:srgbClr val="05040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Равнобедренный треугольник 71"/>
              <p:cNvSpPr/>
              <p:nvPr/>
            </p:nvSpPr>
            <p:spPr>
              <a:xfrm>
                <a:off x="2123106" y="804731"/>
                <a:ext cx="128573" cy="209560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4120" name="Прямая со стрелкой 4119"/>
            <p:cNvCxnSpPr/>
            <p:nvPr/>
          </p:nvCxnSpPr>
          <p:spPr>
            <a:xfrm flipH="1" flipV="1">
              <a:off x="2056033" y="3140292"/>
              <a:ext cx="1071439" cy="1919375"/>
            </a:xfrm>
            <a:prstGeom prst="straightConnector1">
              <a:avLst/>
            </a:prstGeom>
            <a:ln w="50800">
              <a:solidFill>
                <a:srgbClr val="050403"/>
              </a:solidFill>
              <a:prstDash val="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933" name="Группа 74"/>
            <p:cNvGrpSpPr>
              <a:grpSpLocks/>
            </p:cNvGrpSpPr>
            <p:nvPr/>
          </p:nvGrpSpPr>
          <p:grpSpPr bwMode="auto">
            <a:xfrm rot="-2520000">
              <a:off x="6796080" y="2691190"/>
              <a:ext cx="128272" cy="1224000"/>
              <a:chOff x="2123728" y="804810"/>
              <a:chExt cx="128272" cy="1340806"/>
            </a:xfrm>
          </p:grpSpPr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2191138" y="1012746"/>
                <a:ext cx="0" cy="1132137"/>
              </a:xfrm>
              <a:prstGeom prst="line">
                <a:avLst/>
              </a:prstGeom>
              <a:ln w="38100">
                <a:solidFill>
                  <a:srgbClr val="05040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2122800" y="802360"/>
                <a:ext cx="128573" cy="208689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Группа 3"/>
          <p:cNvGrpSpPr>
            <a:grpSpLocks/>
          </p:cNvGrpSpPr>
          <p:nvPr/>
        </p:nvGrpSpPr>
        <p:grpSpPr bwMode="auto">
          <a:xfrm>
            <a:off x="252413" y="984250"/>
            <a:ext cx="8639175" cy="1192213"/>
            <a:chOff x="252000" y="984632"/>
            <a:chExt cx="8640000" cy="119181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984632"/>
              <a:ext cx="8640000" cy="1191816"/>
            </a:xfrm>
            <a:prstGeom prst="roundRect">
              <a:avLst/>
            </a:prstGeom>
            <a:blipFill>
              <a:blip r:embed="rId3" cstate="email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Какие </a:t>
              </a:r>
              <a:r>
                <a:rPr lang="ru-RU" sz="3200" dirty="0">
                  <a:latin typeface="+mn-lt"/>
                </a:rPr>
                <a:t>ценности объединяли всех жителей греческих полисов?</a:t>
              </a:r>
            </a:p>
          </p:txBody>
        </p:sp>
        <p:sp>
          <p:nvSpPr>
            <p:cNvPr id="26" name="Овал 25"/>
            <p:cNvSpPr>
              <a:spLocks noChangeAspect="1"/>
            </p:cNvSpPr>
            <p:nvPr/>
          </p:nvSpPr>
          <p:spPr>
            <a:xfrm>
              <a:off x="864000" y="1196752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/>
            </a:p>
          </p:txBody>
        </p:sp>
      </p:grpSp>
      <p:grpSp>
        <p:nvGrpSpPr>
          <p:cNvPr id="3993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5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3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5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ЭЛЛАДА – СТРАНА ПОЛИСОВ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92080" y="3066565"/>
            <a:ext cx="683990" cy="1479328"/>
          </a:xfrm>
          <a:prstGeom prst="roundRect">
            <a:avLst>
              <a:gd name="adj" fmla="val 16667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18032" y="3168420"/>
            <a:ext cx="858965" cy="1415701"/>
          </a:xfrm>
          <a:prstGeom prst="roundRect">
            <a:avLst>
              <a:gd name="adj" fmla="val 16667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30005" y="2573777"/>
            <a:ext cx="683990" cy="1447514"/>
          </a:xfrm>
          <a:prstGeom prst="roundRect">
            <a:avLst>
              <a:gd name="adj" fmla="val 16667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4669" y="4791219"/>
            <a:ext cx="1749743" cy="1208913"/>
          </a:xfrm>
          <a:prstGeom prst="roundRect">
            <a:avLst>
              <a:gd name="adj" fmla="val 16667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68116" y="4791219"/>
            <a:ext cx="1097566" cy="1081659"/>
          </a:xfrm>
          <a:prstGeom prst="roundRect">
            <a:avLst>
              <a:gd name="adj" fmla="val 16667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62453" y="3932254"/>
            <a:ext cx="588550" cy="1463421"/>
          </a:xfrm>
          <a:prstGeom prst="roundRect">
            <a:avLst>
              <a:gd name="adj" fmla="val 16667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29475" y="3932255"/>
            <a:ext cx="588550" cy="1463421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5" name="Управляющая кнопка: сведения 4">
            <a:hlinkClick r:id="" action="ppaction://noaction" highlightClick="1"/>
          </p:cNvPr>
          <p:cNvSpPr/>
          <p:nvPr/>
        </p:nvSpPr>
        <p:spPr>
          <a:xfrm>
            <a:off x="4392000" y="6454748"/>
            <a:ext cx="360000" cy="360000"/>
          </a:xfrm>
          <a:prstGeom prst="actionButtonInformation">
            <a:avLst/>
          </a:prstGeom>
          <a:blipFill>
            <a:blip r:embed="rId3" cstate="email"/>
            <a:tile tx="0" ty="0" sx="100000" sy="100000" flip="none" algn="tl"/>
          </a:blip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59880" y="1865202"/>
            <a:ext cx="3024000" cy="2986667"/>
          </a:xfrm>
          <a:prstGeom prst="roundRect">
            <a:avLst>
              <a:gd name="adj" fmla="val 8923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/>
          <a:stretch/>
        </p:blipFill>
        <p:spPr>
          <a:xfrm>
            <a:off x="3059880" y="900000"/>
            <a:ext cx="3024000" cy="4918553"/>
          </a:xfrm>
          <a:prstGeom prst="roundRect">
            <a:avLst>
              <a:gd name="adj" fmla="val 8429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 t="-10433"/>
          <a:stretch/>
        </p:blipFill>
        <p:spPr>
          <a:xfrm>
            <a:off x="3059880" y="900000"/>
            <a:ext cx="3024000" cy="4917072"/>
          </a:xfrm>
          <a:prstGeom prst="roundRect">
            <a:avLst>
              <a:gd name="adj" fmla="val 9656"/>
            </a:avLst>
          </a:prstGeom>
          <a:gradFill>
            <a:gsLst>
              <a:gs pos="0">
                <a:srgbClr val="C0C0C0"/>
              </a:gs>
              <a:gs pos="50000">
                <a:srgbClr val="DDDDDD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/>
            </a:extLst>
          </a:blip>
          <a:srcRect/>
          <a:stretch/>
        </p:blipFill>
        <p:spPr>
          <a:xfrm>
            <a:off x="3059880" y="900000"/>
            <a:ext cx="3024000" cy="4917072"/>
          </a:xfrm>
          <a:prstGeom prst="roundRect">
            <a:avLst>
              <a:gd name="adj" fmla="val 8963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/>
            </a:extLst>
          </a:blip>
          <a:srcRect/>
          <a:stretch/>
        </p:blipFill>
        <p:spPr>
          <a:xfrm>
            <a:off x="3059880" y="900000"/>
            <a:ext cx="3024000" cy="4913161"/>
          </a:xfrm>
          <a:prstGeom prst="roundRect">
            <a:avLst>
              <a:gd name="adj" fmla="val 8176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/>
            </a:extLst>
          </a:blip>
          <a:srcRect/>
          <a:stretch/>
        </p:blipFill>
        <p:spPr>
          <a:xfrm>
            <a:off x="3059880" y="900000"/>
            <a:ext cx="3024000" cy="4913161"/>
          </a:xfrm>
          <a:prstGeom prst="roundRect">
            <a:avLst>
              <a:gd name="adj" fmla="val 802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199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028" name="Рисунок 14" descr="_1_~1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9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024" name="Рисунок 17" descr="Cartoon-Clipart-Free-18.gif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ЭЛЛАДА – СТРАНА ПОЛИСОВ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00" y="1260000"/>
            <a:ext cx="2160000" cy="919401"/>
          </a:xfrm>
          <a:prstGeom prst="roundRect">
            <a:avLst/>
          </a:prstGeom>
          <a:blipFill>
            <a:blip r:embed="rId11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Фалес Милетский</a:t>
            </a:r>
            <a:endParaRPr lang="ru-RU" sz="2400" dirty="0"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5868000"/>
            <a:ext cx="2160000" cy="919401"/>
          </a:xfrm>
          <a:prstGeom prst="roundRect">
            <a:avLst/>
          </a:prstGeom>
          <a:blipFill>
            <a:blip r:embed="rId11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Солон Афинский</a:t>
            </a:r>
            <a:endParaRPr lang="ru-RU" sz="2400" dirty="0"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96000" y="5364000"/>
            <a:ext cx="2160000" cy="919401"/>
          </a:xfrm>
          <a:prstGeom prst="roundRect">
            <a:avLst/>
          </a:prstGeom>
          <a:blipFill>
            <a:blip r:embed="rId11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+mn-lt"/>
              </a:rPr>
              <a:t>Периандр</a:t>
            </a:r>
            <a:r>
              <a:rPr lang="ru-RU" sz="2400" dirty="0">
                <a:latin typeface="+mn-lt"/>
              </a:rPr>
              <a:t> Коринфский</a:t>
            </a:r>
            <a:endParaRPr lang="ru-RU" sz="2400" dirty="0"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96000" y="1260000"/>
            <a:ext cx="2160000" cy="919401"/>
          </a:xfrm>
          <a:prstGeom prst="roundRect">
            <a:avLst/>
          </a:prstGeom>
          <a:blipFill>
            <a:blip r:embed="rId11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+mn-lt"/>
              </a:rPr>
              <a:t>Клеобул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Линдский</a:t>
            </a:r>
            <a:endParaRPr lang="ru-RU" sz="2400" dirty="0">
              <a:latin typeface="+mn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96000" y="3312000"/>
            <a:ext cx="2160000" cy="919401"/>
          </a:xfrm>
          <a:prstGeom prst="roundRect">
            <a:avLst/>
          </a:prstGeom>
          <a:blipFill>
            <a:blip r:embed="rId11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+mn-lt"/>
              </a:rPr>
              <a:t>Хилон</a:t>
            </a:r>
            <a:r>
              <a:rPr lang="ru-RU" sz="2400" dirty="0">
                <a:latin typeface="+mn-lt"/>
              </a:rPr>
              <a:t>  Спартанский</a:t>
            </a:r>
            <a:endParaRPr lang="ru-RU" sz="2400" dirty="0">
              <a:latin typeface="+mn-lt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2000" y="3312000"/>
            <a:ext cx="2160000" cy="919401"/>
          </a:xfrm>
          <a:prstGeom prst="roundRect">
            <a:avLst/>
          </a:prstGeom>
          <a:blipFill>
            <a:blip r:embed="rId11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omic Sans MS" pitchFamily="66" charset="0"/>
              </a:rPr>
              <a:t>Питтак  Митиленский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2000" y="5364000"/>
            <a:ext cx="2160000" cy="919401"/>
          </a:xfrm>
          <a:prstGeom prst="roundRect">
            <a:avLst/>
          </a:prstGeom>
          <a:blipFill>
            <a:blip r:embed="rId11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+mn-lt"/>
              </a:rPr>
              <a:t>Биант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Приенский</a:t>
            </a:r>
            <a:endParaRPr lang="ru-RU" sz="2400" dirty="0">
              <a:latin typeface="+mn-lt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/>
            </a:extLst>
          </a:blip>
          <a:srcRect/>
          <a:stretch/>
        </p:blipFill>
        <p:spPr>
          <a:xfrm>
            <a:off x="3059880" y="900000"/>
            <a:ext cx="3024000" cy="4913161"/>
          </a:xfrm>
          <a:prstGeom prst="roundRect">
            <a:avLst>
              <a:gd name="adj" fmla="val 93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Скругленный прямоугольник 25"/>
          <p:cNvSpPr/>
          <p:nvPr/>
        </p:nvSpPr>
        <p:spPr>
          <a:xfrm>
            <a:off x="6227763" y="1162050"/>
            <a:ext cx="2717800" cy="5146675"/>
          </a:xfrm>
          <a:prstGeom prst="roundRect">
            <a:avLst>
              <a:gd name="adj" fmla="val 10181"/>
            </a:avLst>
          </a:prstGeom>
          <a:blipFill>
            <a:blip r:embed="rId11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n-lt"/>
              </a:rPr>
              <a:t>1. Блаженство </a:t>
            </a:r>
            <a:r>
              <a:rPr lang="ru-RU" sz="2600" dirty="0">
                <a:latin typeface="+mn-lt"/>
              </a:rPr>
              <a:t>тела состоит в здоровье, блаженство ума - в знании.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n-lt"/>
              </a:rPr>
              <a:t>2. О </a:t>
            </a:r>
            <a:r>
              <a:rPr lang="ru-RU" sz="2600" dirty="0">
                <a:latin typeface="+mn-lt"/>
              </a:rPr>
              <a:t>друзьях должно помнить не только в их присутствии, но и в их отсутствии.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84888" y="1196975"/>
            <a:ext cx="2987675" cy="4452938"/>
          </a:xfrm>
          <a:prstGeom prst="roundRect">
            <a:avLst>
              <a:gd name="adj" fmla="val 9807"/>
            </a:avLst>
          </a:prstGeom>
          <a:blipFill>
            <a:blip r:embed="rId11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r>
              <a:rPr lang="ru-RU" sz="2500">
                <a:latin typeface="Comic Sans MS" pitchFamily="66" charset="0"/>
              </a:rPr>
              <a:t>1. Дело умных – предвидеть беду, пока она не пришла, дело храбрых –</a:t>
            </a:r>
          </a:p>
          <a:p>
            <a:r>
              <a:rPr lang="ru-RU" sz="2500">
                <a:latin typeface="Comic Sans MS" pitchFamily="66" charset="0"/>
              </a:rPr>
              <a:t>управляться с бедой, когда она уже пришла.</a:t>
            </a:r>
          </a:p>
          <a:p>
            <a:r>
              <a:rPr lang="ru-RU" sz="2500">
                <a:latin typeface="Comic Sans MS" pitchFamily="66" charset="0"/>
              </a:rPr>
              <a:t>2. Лучше простить, чем мстить.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7763" y="1196975"/>
            <a:ext cx="2736850" cy="5213350"/>
          </a:xfrm>
          <a:prstGeom prst="roundRect">
            <a:avLst>
              <a:gd name="adj" fmla="val 10700"/>
            </a:avLst>
          </a:prstGeom>
          <a:blipFill>
            <a:blip r:embed="rId11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r>
              <a:rPr lang="ru-RU" sz="2500">
                <a:latin typeface="Comic Sans MS" pitchFamily="66" charset="0"/>
              </a:rPr>
              <a:t>1. Всё своё ношу с собой. </a:t>
            </a:r>
          </a:p>
          <a:p>
            <a:r>
              <a:rPr lang="ru-RU" sz="2500">
                <a:latin typeface="Comic Sans MS" pitchFamily="66" charset="0"/>
              </a:rPr>
              <a:t>2. Не силой бери, а убеждением.</a:t>
            </a:r>
          </a:p>
          <a:p>
            <a:r>
              <a:rPr lang="ru-RU" sz="2500">
                <a:latin typeface="Comic Sans MS" pitchFamily="66" charset="0"/>
              </a:rPr>
              <a:t>3. Думаю, затем  действую.</a:t>
            </a:r>
          </a:p>
          <a:p>
            <a:r>
              <a:rPr lang="ru-RU" sz="2500">
                <a:latin typeface="Comic Sans MS" pitchFamily="66" charset="0"/>
              </a:rPr>
              <a:t>4. Не спеши браться за дело, а взявшись — будь твёрд.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1304925"/>
            <a:ext cx="2881313" cy="5011738"/>
          </a:xfrm>
          <a:prstGeom prst="roundRect">
            <a:avLst>
              <a:gd name="adj" fmla="val 10437"/>
            </a:avLst>
          </a:prstGeom>
          <a:blipFill>
            <a:blip r:embed="rId11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r>
              <a:rPr lang="ru-RU" sz="2400">
                <a:latin typeface="Comic Sans MS" pitchFamily="66" charset="0"/>
              </a:rPr>
              <a:t>1. Упрекай друга наедине, хвали – публично.</a:t>
            </a:r>
          </a:p>
          <a:p>
            <a:r>
              <a:rPr lang="ru-RU" sz="2400">
                <a:latin typeface="Comic Sans MS" pitchFamily="66" charset="0"/>
              </a:rPr>
              <a:t>2. Требуя ответа от других, и сам давай отчёт.</a:t>
            </a:r>
          </a:p>
          <a:p>
            <a:r>
              <a:rPr lang="ru-RU" sz="2400">
                <a:latin typeface="Comic Sans MS" pitchFamily="66" charset="0"/>
              </a:rPr>
              <a:t>3. Справедли-вость воцарится тогда, когда каждый будет воспринимать чужую обиду как свою.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0825" y="1484313"/>
            <a:ext cx="2771775" cy="4638675"/>
          </a:xfrm>
          <a:prstGeom prst="roundRect">
            <a:avLst>
              <a:gd name="adj" fmla="val 11308"/>
            </a:avLst>
          </a:prstGeom>
          <a:blipFill>
            <a:blip r:embed="rId11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600">
                <a:latin typeface="Comic Sans MS" pitchFamily="66" charset="0"/>
              </a:rPr>
              <a:t>1. В счастье  будь умерен, в несчастье –разумен.</a:t>
            </a:r>
          </a:p>
          <a:p>
            <a:r>
              <a:rPr lang="ru-RU" sz="2600">
                <a:latin typeface="Comic Sans MS" pitchFamily="66" charset="0"/>
              </a:rPr>
              <a:t>2. Допустив ошибку, исправляй её.</a:t>
            </a:r>
          </a:p>
          <a:p>
            <a:r>
              <a:rPr lang="ru-RU" sz="2600">
                <a:latin typeface="Comic Sans MS" pitchFamily="66" charset="0"/>
              </a:rPr>
              <a:t>3. К друзьям и в несчастье будь неизменен.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0825" y="1268413"/>
            <a:ext cx="2771775" cy="4635500"/>
          </a:xfrm>
          <a:prstGeom prst="roundRect">
            <a:avLst>
              <a:gd name="adj" fmla="val 11169"/>
            </a:avLst>
          </a:prstGeom>
          <a:blipFill>
            <a:blip r:embed="rId11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r>
              <a:rPr lang="ru-RU" sz="2600">
                <a:latin typeface="Comic Sans MS" pitchFamily="66" charset="0"/>
              </a:rPr>
              <a:t>1. Будь здоров и телом, и душой.</a:t>
            </a:r>
          </a:p>
          <a:p>
            <a:r>
              <a:rPr lang="ru-RU" sz="2600">
                <a:latin typeface="Comic Sans MS" pitchFamily="66" charset="0"/>
              </a:rPr>
              <a:t>2. Лучше быть учёным, чем неучем.</a:t>
            </a:r>
          </a:p>
          <a:p>
            <a:r>
              <a:rPr lang="ru-RU" sz="2600">
                <a:latin typeface="Comic Sans MS" pitchFamily="66" charset="0"/>
              </a:rPr>
              <a:t>3. Силой не делай ничего.</a:t>
            </a:r>
          </a:p>
          <a:p>
            <a:r>
              <a:rPr lang="ru-RU" sz="2600">
                <a:latin typeface="Comic Sans MS" pitchFamily="66" charset="0"/>
              </a:rPr>
              <a:t>4. Будь сдержан на язык.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7950" y="1268413"/>
            <a:ext cx="2771775" cy="5035550"/>
          </a:xfrm>
          <a:prstGeom prst="roundRect">
            <a:avLst>
              <a:gd name="adj" fmla="val 12391"/>
            </a:avLst>
          </a:prstGeom>
          <a:blipFill>
            <a:blip r:embed="rId11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r>
              <a:rPr lang="ru-RU" sz="2400">
                <a:latin typeface="Comic Sans MS" pitchFamily="66" charset="0"/>
              </a:rPr>
              <a:t>1. Если у тебя крутой нрав, проявляй спокойствие, чтобы тебя скорее уважали, чем боялись.</a:t>
            </a:r>
          </a:p>
          <a:p>
            <a:r>
              <a:rPr lang="ru-RU" sz="2400">
                <a:latin typeface="Comic Sans MS" pitchFamily="66" charset="0"/>
              </a:rPr>
              <a:t>2. Над попавшим в беду не смейся.</a:t>
            </a:r>
          </a:p>
          <a:p>
            <a:r>
              <a:rPr lang="ru-RU" sz="2400">
                <a:latin typeface="Comic Sans MS" pitchFamily="66" charset="0"/>
              </a:rPr>
              <a:t>3. Язык твой пусть не обгоняет ума.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9" grpId="0" animBg="1"/>
      <p:bldP spid="19" grpId="1" animBg="1"/>
      <p:bldP spid="20" grpId="0" animBg="1"/>
      <p:bldP spid="20" grpId="1" animBg="1"/>
      <p:bldP spid="29" grpId="0" animBg="1"/>
      <p:bldP spid="2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738329"/>
            <a:ext cx="7920000" cy="3507343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VIII–VI ВЕКАХ ДО Н.Э. ЭЛЛАДА СТАЛА СТРАНОЙ ПОЛИСОВ – МНОЖЕСТВА САМОСТОЯТЕЛЬНЫХ ГОРОДОВ-ГОСУДАРСТВ.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403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042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03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038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5113" y="979488"/>
            <a:ext cx="8626475" cy="3457575"/>
          </a:xfrm>
        </p:spPr>
        <p:txBody>
          <a:bodyPr anchor="ctr">
            <a:normAutofit/>
          </a:bodyPr>
          <a:lstStyle/>
          <a:p>
            <a:pPr marL="603250" indent="-514350">
              <a:lnSpc>
                <a:spcPct val="90000"/>
              </a:lnSpc>
              <a:spcBef>
                <a:spcPct val="0"/>
              </a:spcBef>
              <a:buFont typeface="Comic Sans MS" pitchFamily="66" charset="0"/>
              <a:buAutoNum type="arabicParenR"/>
            </a:pPr>
            <a:r>
              <a:rPr lang="ru-RU" smtClean="0"/>
              <a:t>«Полис — это совокупность граждан, единство непохожих». </a:t>
            </a:r>
          </a:p>
          <a:p>
            <a:pPr marL="603250" indent="-514350">
              <a:lnSpc>
                <a:spcPct val="90000"/>
              </a:lnSpc>
              <a:spcBef>
                <a:spcPct val="0"/>
              </a:spcBef>
              <a:buFont typeface="Comic Sans MS" pitchFamily="66" charset="0"/>
              <a:buAutoNum type="arabicParenR"/>
            </a:pPr>
            <a:r>
              <a:rPr lang="ru-RU" smtClean="0"/>
              <a:t>«Горожанин должен властвовать над своим полисом». </a:t>
            </a:r>
          </a:p>
          <a:p>
            <a:pPr marL="603250" indent="-514350">
              <a:lnSpc>
                <a:spcPct val="90000"/>
              </a:lnSpc>
              <a:spcBef>
                <a:spcPct val="0"/>
              </a:spcBef>
              <a:buFont typeface="Comic Sans MS" pitchFamily="66" charset="0"/>
              <a:buAutoNum type="arabicParenR"/>
            </a:pPr>
            <a:r>
              <a:rPr lang="ru-RU" smtClean="0"/>
              <a:t>«Большинство полисов, обращающих внимание лишь на военную подготовку, держатся, пока они ведут войны, и гибнут, лишь только достигают господства».</a:t>
            </a:r>
          </a:p>
        </p:txBody>
      </p:sp>
      <p:grpSp>
        <p:nvGrpSpPr>
          <p:cNvPr id="1638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6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2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400675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18"/>
          <p:cNvSpPr>
            <a:spLocks noChangeArrowheads="1"/>
          </p:cNvSpPr>
          <p:nvPr/>
        </p:nvSpPr>
        <p:spPr bwMode="auto">
          <a:xfrm>
            <a:off x="392113" y="4868863"/>
            <a:ext cx="86201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Определи, о каком значении слова «полис» идёт речь в этих цитатах. Как по-разному можно перевести это слово? Сравни свои выводы.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Как ты думаешь, какие идеалы и ценности объединяли граждан разных полисов в прошлом и настоящем? Свой ответ запиши.</a:t>
            </a:r>
          </a:p>
        </p:txBody>
      </p:sp>
      <p:grpSp>
        <p:nvGrpSpPr>
          <p:cNvPr id="4506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7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7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45081" name="Group 25"/>
          <p:cNvGraphicFramePr>
            <a:graphicFrameLocks noGrp="1"/>
          </p:cNvGraphicFramePr>
          <p:nvPr/>
        </p:nvGraphicFramePr>
        <p:xfrm>
          <a:off x="252413" y="3638550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ДРЕВНЕГРЕЧЕСКИЙ ПОЛИС?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36000"/>
            <a:ext cx="8640000" cy="3349050"/>
          </a:xfrm>
          <a:prstGeom prst="roundRect">
            <a:avLst>
              <a:gd name="adj" fmla="val 12594"/>
            </a:avLst>
          </a:prstGeom>
          <a:blipFill>
            <a:blip r:embed="rId2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Запиши своими словами определение первого понятия.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Запиши своими словами определения всех понятий в таблице.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</a:t>
            </a:r>
            <a:r>
              <a:rPr lang="ru-RU" sz="2800">
                <a:latin typeface="Comic Sans MS" pitchFamily="66" charset="0"/>
              </a:rPr>
              <a:t> Допиши в таблицу ещё одно понятие и его определение, которое логически сочеталось бы с имеющимися.</a:t>
            </a:r>
          </a:p>
        </p:txBody>
      </p:sp>
      <p:grpSp>
        <p:nvGrpSpPr>
          <p:cNvPr id="1946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2413" y="4464050"/>
          <a:ext cx="863917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840"/>
                <a:gridCol w="576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Понятия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Определения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Общество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Государство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Город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. . . 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00" y="972000"/>
            <a:ext cx="8640000" cy="1055608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</a:t>
            </a:r>
            <a:r>
              <a:rPr lang="ru-RU" sz="2800" dirty="0">
                <a:latin typeface="+mn-lt"/>
              </a:rPr>
              <a:t> Впиши </a:t>
            </a:r>
            <a:r>
              <a:rPr lang="ru-RU" sz="2800" dirty="0">
                <a:latin typeface="+mn-lt"/>
              </a:rPr>
              <a:t>в схему ключевые слова: </a:t>
            </a:r>
          </a:p>
        </p:txBody>
      </p:sp>
      <p:grpSp>
        <p:nvGrpSpPr>
          <p:cNvPr id="2048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02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498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06375" y="2808288"/>
            <a:ext cx="8686800" cy="3933825"/>
            <a:chOff x="206239" y="2375952"/>
            <a:chExt cx="8686241" cy="3933368"/>
          </a:xfrm>
        </p:grpSpPr>
        <p:grpSp>
          <p:nvGrpSpPr>
            <p:cNvPr id="20489" name="Группа 5"/>
            <p:cNvGrpSpPr>
              <a:grpSpLocks/>
            </p:cNvGrpSpPr>
            <p:nvPr/>
          </p:nvGrpSpPr>
          <p:grpSpPr bwMode="auto">
            <a:xfrm>
              <a:off x="206239" y="2375952"/>
              <a:ext cx="8686241" cy="3933368"/>
              <a:chOff x="206239" y="2375952"/>
              <a:chExt cx="8686241" cy="3933368"/>
            </a:xfrm>
          </p:grpSpPr>
          <p:sp>
            <p:nvSpPr>
              <p:cNvPr id="3" name="Блок-схема: узел суммирования 2"/>
              <p:cNvSpPr/>
              <p:nvPr/>
            </p:nvSpPr>
            <p:spPr>
              <a:xfrm>
                <a:off x="206239" y="3356913"/>
                <a:ext cx="4320897" cy="2952407"/>
              </a:xfrm>
              <a:prstGeom prst="flowChartSummingJuncti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Блок-схема: узел суммирования 18"/>
              <p:cNvSpPr/>
              <p:nvPr/>
            </p:nvSpPr>
            <p:spPr>
              <a:xfrm>
                <a:off x="4571583" y="2375952"/>
                <a:ext cx="4320897" cy="2952407"/>
              </a:xfrm>
              <a:prstGeom prst="flowChartSummingJuncti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20494" name="Picture 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E1E19E"/>
                  </a:clrFrom>
                  <a:clrTo>
                    <a:srgbClr val="E1E19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1821" y="3521951"/>
                <a:ext cx="3740139" cy="2571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5" name="Picture 3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CDFF"/>
                  </a:clrFrom>
                  <a:clrTo>
                    <a:srgbClr val="FFCD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24921" y="2494752"/>
                <a:ext cx="3368588" cy="2592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Равно 4"/>
              <p:cNvSpPr/>
              <p:nvPr/>
            </p:nvSpPr>
            <p:spPr>
              <a:xfrm>
                <a:off x="992001" y="4733115"/>
                <a:ext cx="339703" cy="207939"/>
              </a:xfrm>
              <a:prstGeom prst="mathEqual">
                <a:avLst>
                  <a:gd name="adj1" fmla="val 12921"/>
                  <a:gd name="adj2" fmla="val 23874"/>
                </a:avLst>
              </a:prstGeom>
              <a:solidFill>
                <a:srgbClr val="5F5F5F"/>
              </a:solidFill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5111298" y="4079141"/>
              <a:ext cx="1081018" cy="142858"/>
            </a:xfrm>
            <a:prstGeom prst="rect">
              <a:avLst/>
            </a:prstGeom>
            <a:noFill/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363695" y="3982315"/>
              <a:ext cx="539715" cy="95239"/>
            </a:xfrm>
            <a:prstGeom prst="rect">
              <a:avLst/>
            </a:prstGeom>
            <a:noFill/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20488" name="Прямоугольник 3"/>
          <p:cNvSpPr>
            <a:spLocks noChangeArrowheads="1"/>
          </p:cNvSpPr>
          <p:nvPr/>
        </p:nvSpPr>
        <p:spPr bwMode="auto">
          <a:xfrm>
            <a:off x="230188" y="2276475"/>
            <a:ext cx="4881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цивилизация, первобытное общество, расслоение, города, письменность, государство.</a:t>
            </a:r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00" y="972000"/>
            <a:ext cx="8640000" cy="1736646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4013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>
                <a:latin typeface="Comic Sans MS" pitchFamily="66" charset="0"/>
              </a:rPr>
              <a:t>Назови, какое значение слова «цивилизация» используется в данной схеме. Дорисуй схему так, чтобы было использовано и другое значение.</a:t>
            </a:r>
          </a:p>
        </p:txBody>
      </p:sp>
      <p:grpSp>
        <p:nvGrpSpPr>
          <p:cNvPr id="2253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4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4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06375" y="2808288"/>
            <a:ext cx="8686800" cy="3933825"/>
            <a:chOff x="206239" y="2375952"/>
            <a:chExt cx="8686241" cy="3933368"/>
          </a:xfrm>
        </p:grpSpPr>
        <p:grpSp>
          <p:nvGrpSpPr>
            <p:cNvPr id="22536" name="Группа 5"/>
            <p:cNvGrpSpPr>
              <a:grpSpLocks/>
            </p:cNvGrpSpPr>
            <p:nvPr/>
          </p:nvGrpSpPr>
          <p:grpSpPr bwMode="auto">
            <a:xfrm>
              <a:off x="206239" y="2375952"/>
              <a:ext cx="8686241" cy="3933368"/>
              <a:chOff x="206239" y="2375952"/>
              <a:chExt cx="8686241" cy="3933368"/>
            </a:xfrm>
          </p:grpSpPr>
          <p:sp>
            <p:nvSpPr>
              <p:cNvPr id="3" name="Блок-схема: узел суммирования 2"/>
              <p:cNvSpPr/>
              <p:nvPr/>
            </p:nvSpPr>
            <p:spPr>
              <a:xfrm>
                <a:off x="206239" y="3356913"/>
                <a:ext cx="4320897" cy="2952407"/>
              </a:xfrm>
              <a:prstGeom prst="flowChartSummingJuncti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Блок-схема: узел суммирования 18"/>
              <p:cNvSpPr/>
              <p:nvPr/>
            </p:nvSpPr>
            <p:spPr>
              <a:xfrm>
                <a:off x="4571583" y="2375952"/>
                <a:ext cx="4320897" cy="2952407"/>
              </a:xfrm>
              <a:prstGeom prst="flowChartSummingJuncti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22541" name="Picture 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E1E19E"/>
                  </a:clrFrom>
                  <a:clrTo>
                    <a:srgbClr val="E1E19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1821" y="3521951"/>
                <a:ext cx="3740139" cy="2571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2" name="Picture 3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CDFF"/>
                  </a:clrFrom>
                  <a:clrTo>
                    <a:srgbClr val="FFCD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24921" y="2492896"/>
                <a:ext cx="3368588" cy="2592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Равно 4"/>
              <p:cNvSpPr/>
              <p:nvPr/>
            </p:nvSpPr>
            <p:spPr>
              <a:xfrm>
                <a:off x="992001" y="4733115"/>
                <a:ext cx="339703" cy="207939"/>
              </a:xfrm>
              <a:prstGeom prst="mathEqual">
                <a:avLst>
                  <a:gd name="adj1" fmla="val 12921"/>
                  <a:gd name="adj2" fmla="val 23874"/>
                </a:avLst>
              </a:prstGeom>
              <a:solidFill>
                <a:srgbClr val="5F5F5F"/>
              </a:solidFill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5111298" y="4077554"/>
              <a:ext cx="1081018" cy="142858"/>
            </a:xfrm>
            <a:prstGeom prst="rect">
              <a:avLst/>
            </a:prstGeom>
            <a:noFill/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363695" y="3980728"/>
              <a:ext cx="539715" cy="96827"/>
            </a:xfrm>
            <a:prstGeom prst="rect">
              <a:avLst/>
            </a:prstGeom>
            <a:noFill/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52000" y="972000"/>
            <a:ext cx="8640000" cy="2485787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24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Отметь цифрами на ленте времени следующие события: </a:t>
            </a:r>
            <a:endParaRPr lang="en-US" sz="2800">
              <a:latin typeface="Comic Sans MS" pitchFamily="66" charset="0"/>
            </a:endParaRPr>
          </a:p>
          <a:p>
            <a:pPr indent="3524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ru-RU" sz="2800">
                <a:latin typeface="Comic Sans MS" pitchFamily="66" charset="0"/>
              </a:rPr>
              <a:t> — время начала цивилизации Древней Греции; 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ru-RU" sz="2800">
                <a:latin typeface="Comic Sans MS" pitchFamily="66" charset="0"/>
              </a:rPr>
              <a:t> — время создания Гомером поэм «Илиада» и «Одиссея».</a:t>
            </a:r>
          </a:p>
        </p:txBody>
      </p:sp>
      <p:grpSp>
        <p:nvGrpSpPr>
          <p:cNvPr id="2458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6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6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24671" name="Group 95"/>
          <p:cNvGraphicFramePr>
            <a:graphicFrameLocks noGrp="1"/>
          </p:cNvGraphicFramePr>
          <p:nvPr/>
        </p:nvGraphicFramePr>
        <p:xfrm>
          <a:off x="252413" y="5013325"/>
          <a:ext cx="8615362" cy="1382713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19" name="Стрелка влево 4"/>
          <p:cNvSpPr/>
          <p:nvPr/>
        </p:nvSpPr>
        <p:spPr>
          <a:xfrm>
            <a:off x="265113" y="4437063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4670" name="Group 94"/>
          <p:cNvGraphicFramePr>
            <a:graphicFrameLocks noGrp="1"/>
          </p:cNvGraphicFramePr>
          <p:nvPr/>
        </p:nvGraphicFramePr>
        <p:xfrm>
          <a:off x="250825" y="3789363"/>
          <a:ext cx="8640763" cy="742950"/>
        </p:xfrm>
        <a:graphic>
          <a:graphicData uri="http://schemas.openxmlformats.org/drawingml/2006/table">
            <a:tbl>
              <a:tblPr/>
              <a:tblGrid>
                <a:gridCol w="2160588"/>
                <a:gridCol w="2160587"/>
                <a:gridCol w="2160588"/>
                <a:gridCol w="215900"/>
                <a:gridCol w="215900"/>
                <a:gridCol w="215900"/>
                <a:gridCol w="215900"/>
                <a:gridCol w="215900"/>
                <a:gridCol w="215900"/>
                <a:gridCol w="215900"/>
                <a:gridCol w="215900"/>
                <a:gridCol w="215900"/>
                <a:gridCol w="2159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52000" y="918345"/>
            <a:ext cx="8640000" cy="2553450"/>
          </a:xfrm>
          <a:prstGeom prst="roundRect">
            <a:avLst>
              <a:gd name="adj" fmla="val 21372"/>
            </a:avLst>
          </a:prstGeom>
          <a:blipFill>
            <a:blip r:embed="rId3" cstate="email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>
            <a:spAutoFit/>
          </a:bodyPr>
          <a:lstStyle/>
          <a:p>
            <a:pPr indent="3524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Около 1200 г. до н.э. ахейцы осадили Трою (Илион) — город на берегу Малой Азии. Сделай соответствующую отметку 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3</a:t>
            </a:r>
            <a:r>
              <a:rPr lang="ru-RU" sz="2800">
                <a:latin typeface="Comic Sans MS" pitchFamily="66" charset="0"/>
              </a:rPr>
              <a:t> на ленте времени. Подсчитай, сколько веков назад произошло это событие.</a:t>
            </a:r>
          </a:p>
        </p:txBody>
      </p:sp>
      <p:grpSp>
        <p:nvGrpSpPr>
          <p:cNvPr id="2662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71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71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26722" name="Group 98"/>
          <p:cNvGraphicFramePr>
            <a:graphicFrameLocks noGrp="1"/>
          </p:cNvGraphicFramePr>
          <p:nvPr/>
        </p:nvGraphicFramePr>
        <p:xfrm>
          <a:off x="252413" y="5013325"/>
          <a:ext cx="8615362" cy="1382713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19" name="Стрелка влево 4"/>
          <p:cNvSpPr/>
          <p:nvPr/>
        </p:nvSpPr>
        <p:spPr>
          <a:xfrm>
            <a:off x="265113" y="4437063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6721" name="Group 97"/>
          <p:cNvGraphicFramePr>
            <a:graphicFrameLocks noGrp="1"/>
          </p:cNvGraphicFramePr>
          <p:nvPr/>
        </p:nvGraphicFramePr>
        <p:xfrm>
          <a:off x="250825" y="3789363"/>
          <a:ext cx="8640763" cy="742950"/>
        </p:xfrm>
        <a:graphic>
          <a:graphicData uri="http://schemas.openxmlformats.org/drawingml/2006/table">
            <a:tbl>
              <a:tblPr/>
              <a:tblGrid>
                <a:gridCol w="2160588"/>
                <a:gridCol w="2160587"/>
                <a:gridCol w="2160588"/>
                <a:gridCol w="215900"/>
                <a:gridCol w="215900"/>
                <a:gridCol w="215900"/>
                <a:gridCol w="215900"/>
                <a:gridCol w="215900"/>
                <a:gridCol w="215900"/>
                <a:gridCol w="215900"/>
                <a:gridCol w="215900"/>
                <a:gridCol w="215900"/>
                <a:gridCol w="2159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ForwardNext">
            <a:avLst/>
          </a:prstGeom>
          <a:blipFill>
            <a:blip r:embed="rId3" cstate="email"/>
            <a:tile tx="0" ty="0" sx="100000" sy="100000" flip="none" algn="tl"/>
          </a:blip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52000" y="884086"/>
            <a:ext cx="8640000" cy="2099388"/>
          </a:xfrm>
          <a:prstGeom prst="roundRect">
            <a:avLst>
              <a:gd name="adj" fmla="val 23615"/>
            </a:avLst>
          </a:prstGeom>
          <a:blipFill>
            <a:blip r:embed="rId3" cstate="email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>
            <a:spAutoFit/>
          </a:bodyPr>
          <a:lstStyle/>
          <a:p>
            <a:pPr indent="3524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Отметь на ленте времени ещё какое-нибудь известное тебе событие </a:t>
            </a:r>
            <a:r>
              <a:rPr lang="en-US" sz="2800">
                <a:latin typeface="Comic Sans MS" pitchFamily="66" charset="0"/>
              </a:rPr>
              <a:t>—</a:t>
            </a:r>
            <a:r>
              <a:rPr lang="ru-RU" sz="2800">
                <a:latin typeface="Comic Sans MS" pitchFamily="66" charset="0"/>
              </a:rPr>
              <a:t> 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4</a:t>
            </a:r>
            <a:r>
              <a:rPr lang="ru-RU" sz="2800">
                <a:latin typeface="Comic Sans MS" pitchFamily="66" charset="0"/>
              </a:rPr>
              <a:t> из истории Древней Греции, не изученное на уроках.</a:t>
            </a:r>
          </a:p>
        </p:txBody>
      </p:sp>
      <p:grpSp>
        <p:nvGrpSpPr>
          <p:cNvPr id="2867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76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76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28767" name="Group 95"/>
          <p:cNvGraphicFramePr>
            <a:graphicFrameLocks noGrp="1"/>
          </p:cNvGraphicFramePr>
          <p:nvPr/>
        </p:nvGraphicFramePr>
        <p:xfrm>
          <a:off x="252413" y="5013325"/>
          <a:ext cx="8615362" cy="1382713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19" name="Стрелка влево 4"/>
          <p:cNvSpPr/>
          <p:nvPr/>
        </p:nvSpPr>
        <p:spPr>
          <a:xfrm>
            <a:off x="265113" y="4437063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8766" name="Group 94"/>
          <p:cNvGraphicFramePr>
            <a:graphicFrameLocks noGrp="1"/>
          </p:cNvGraphicFramePr>
          <p:nvPr/>
        </p:nvGraphicFramePr>
        <p:xfrm>
          <a:off x="250825" y="3789363"/>
          <a:ext cx="8640763" cy="742950"/>
        </p:xfrm>
        <a:graphic>
          <a:graphicData uri="http://schemas.openxmlformats.org/drawingml/2006/table">
            <a:tbl>
              <a:tblPr/>
              <a:tblGrid>
                <a:gridCol w="2160588"/>
                <a:gridCol w="2160587"/>
                <a:gridCol w="2160588"/>
                <a:gridCol w="215900"/>
                <a:gridCol w="215900"/>
                <a:gridCol w="215900"/>
                <a:gridCol w="215900"/>
                <a:gridCol w="215900"/>
                <a:gridCol w="215900"/>
                <a:gridCol w="215900"/>
                <a:gridCol w="215900"/>
                <a:gridCol w="215900"/>
                <a:gridCol w="2159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4224</TotalTime>
  <Words>932</Words>
  <Application>Microsoft Office PowerPoint</Application>
  <PresentationFormat>Экран (4:3)</PresentationFormat>
  <Paragraphs>188</Paragraphs>
  <Slides>20</Slides>
  <Notes>11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ГОРОДА ЭЛЛАДЫ</dc:title>
  <dc:creator>Telli</dc:creator>
  <cp:lastModifiedBy>Admin</cp:lastModifiedBy>
  <cp:revision>217</cp:revision>
  <dcterms:created xsi:type="dcterms:W3CDTF">2012-04-06T18:00:09Z</dcterms:created>
  <dcterms:modified xsi:type="dcterms:W3CDTF">2012-12-03T10:37:49Z</dcterms:modified>
</cp:coreProperties>
</file>