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A1F43-C9EE-4390-877D-5106D797E853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43AEEE-C7EE-4733-AC58-FECCE282620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43AEEE-C7EE-4733-AC58-FECCE2826201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borkomplekt.tu1.ru/index.php?categoryID=104" TargetMode="External"/><Relationship Id="rId2" Type="http://schemas.openxmlformats.org/officeDocument/2006/relationships/hyperlink" Target="http://www.4glaza-spb.ru/products/levenhuk_rainbow_2L_NG_amethys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llforchildren.ru/pictures/school22.php?page=2" TargetMode="External"/><Relationship Id="rId5" Type="http://schemas.openxmlformats.org/officeDocument/2006/relationships/hyperlink" Target="http://www.stanowkaweb.narod.ru/photoalbumschulleben.html" TargetMode="External"/><Relationship Id="rId4" Type="http://schemas.openxmlformats.org/officeDocument/2006/relationships/hyperlink" Target="http://lori.ru/147298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28600" y="1643050"/>
            <a:ext cx="2843202" cy="3714776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ru-RU" sz="3200" dirty="0" smtClean="0"/>
              <a:t>1-Клеточная стенка</a:t>
            </a:r>
          </a:p>
          <a:p>
            <a:pPr eaLnBrk="1" hangingPunct="1">
              <a:buFontTx/>
              <a:buNone/>
            </a:pPr>
            <a:r>
              <a:rPr lang="ru-RU" sz="3200" dirty="0" smtClean="0"/>
              <a:t>2-Ядерное вещество</a:t>
            </a:r>
          </a:p>
          <a:p>
            <a:pPr eaLnBrk="1" hangingPunct="1">
              <a:buFontTx/>
              <a:buNone/>
            </a:pPr>
            <a:r>
              <a:rPr lang="ru-RU" sz="3200" dirty="0" smtClean="0"/>
              <a:t>3-Цитоплазма</a:t>
            </a:r>
          </a:p>
          <a:p>
            <a:pPr eaLnBrk="1" hangingPunct="1">
              <a:buFontTx/>
              <a:buNone/>
            </a:pPr>
            <a:r>
              <a:rPr lang="ru-RU" sz="3200" dirty="0" smtClean="0"/>
              <a:t>4- рибосомы  </a:t>
            </a:r>
          </a:p>
          <a:p>
            <a:pPr eaLnBrk="1" hangingPunct="1">
              <a:buFontTx/>
              <a:buNone/>
            </a:pPr>
            <a:r>
              <a:rPr lang="ru-RU" sz="3200" dirty="0" smtClean="0"/>
              <a:t>5- мембрана </a:t>
            </a:r>
          </a:p>
          <a:p>
            <a:pPr eaLnBrk="1" hangingPunct="1"/>
            <a:endParaRPr lang="ru-RU" sz="3200" dirty="0" smtClean="0"/>
          </a:p>
        </p:txBody>
      </p:sp>
      <p:sp>
        <p:nvSpPr>
          <p:cNvPr id="10244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3505200" y="1500174"/>
            <a:ext cx="5105400" cy="5129226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/>
              <a:t>А. Выполняет защитную и опорную функции</a:t>
            </a:r>
          </a:p>
          <a:p>
            <a:pPr eaLnBrk="1" hangingPunct="1">
              <a:buFontTx/>
              <a:buNone/>
            </a:pPr>
            <a:r>
              <a:rPr lang="ru-RU" dirty="0" smtClean="0"/>
              <a:t>Б. Пропускает вещества в клетку и из клетки</a:t>
            </a:r>
          </a:p>
          <a:p>
            <a:pPr eaLnBrk="1" hangingPunct="1">
              <a:buFontTx/>
              <a:buNone/>
            </a:pPr>
            <a:r>
              <a:rPr lang="ru-RU" dirty="0" smtClean="0"/>
              <a:t>В. Защищает от высыхания</a:t>
            </a:r>
          </a:p>
          <a:p>
            <a:pPr eaLnBrk="1" hangingPunct="1">
              <a:buFontTx/>
              <a:buNone/>
            </a:pPr>
            <a:r>
              <a:rPr lang="ru-RU" dirty="0" smtClean="0"/>
              <a:t>Г. Образует белки</a:t>
            </a:r>
          </a:p>
          <a:p>
            <a:pPr eaLnBrk="1" hangingPunct="1">
              <a:buFontTx/>
              <a:buNone/>
            </a:pPr>
            <a:r>
              <a:rPr lang="ru-RU" dirty="0" smtClean="0"/>
              <a:t>Д. Находится внутри клетки</a:t>
            </a:r>
          </a:p>
          <a:p>
            <a:pPr eaLnBrk="1" hangingPunct="1">
              <a:buFontTx/>
              <a:buNone/>
            </a:pPr>
            <a:r>
              <a:rPr lang="ru-RU" dirty="0" smtClean="0"/>
              <a:t>Е. Хранит наследственную информацию</a:t>
            </a:r>
          </a:p>
          <a:p>
            <a:pPr eaLnBrk="1" hangingPunct="1"/>
            <a:endParaRPr lang="ru-RU" dirty="0" smtClean="0"/>
          </a:p>
        </p:txBody>
      </p:sp>
      <p:sp>
        <p:nvSpPr>
          <p:cNvPr id="5" name="Стрелка вправо 4"/>
          <p:cNvSpPr/>
          <p:nvPr/>
        </p:nvSpPr>
        <p:spPr>
          <a:xfrm>
            <a:off x="3571868" y="5214938"/>
            <a:ext cx="4500570" cy="1143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 1- А, В,          2- Е,     3- Д,     4- Г,     5- Б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Подберите пары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Интернет- ресурсы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hlinkClick r:id="rId2"/>
              </a:rPr>
              <a:t>http://www.4glaza-spb.ru/products/levenhuk_rainbow_2L_NG_amethyst/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hlinkClick r:id="rId3"/>
              </a:rPr>
              <a:t>http://www.laborkomplekt.tu1.ru/index.php?categoryID=104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hlinkClick r:id="rId4"/>
              </a:rPr>
              <a:t>http://lori.ru/147298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hlinkClick r:id="rId5"/>
              </a:rPr>
              <a:t>http://www.stanowkaweb.narod.ru/photoalbumschulleben.html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hlinkClick r:id="rId6"/>
              </a:rPr>
              <a:t>http://allforchildren.ru/pictures/school22.php?page=2</a:t>
            </a:r>
            <a:endParaRPr lang="ru-RU" dirty="0" smtClean="0"/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Я могу выполнить это задание самостоятельно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14313" y="1828800"/>
          <a:ext cx="8715440" cy="4932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76"/>
                <a:gridCol w="1643074"/>
                <a:gridCol w="1943114"/>
                <a:gridCol w="1743088"/>
                <a:gridCol w="1743088"/>
              </a:tblGrid>
              <a:tr h="1457324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Части клетки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Функции частей клетки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Что «умеют»</a:t>
                      </a:r>
                    </a:p>
                    <a:p>
                      <a:r>
                        <a:rPr lang="ru-RU" sz="2400" dirty="0" smtClean="0"/>
                        <a:t>делать 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Благоприятные условия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?</a:t>
                      </a:r>
                      <a:endParaRPr lang="ru-RU" sz="4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95063">
                <a:tc>
                  <a:txBody>
                    <a:bodyPr/>
                    <a:lstStyle/>
                    <a:p>
                      <a:r>
                        <a:rPr lang="ru-RU" dirty="0" smtClean="0"/>
                        <a:t>Мембрана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95063">
                <a:tc>
                  <a:txBody>
                    <a:bodyPr/>
                    <a:lstStyle/>
                    <a:p>
                      <a:r>
                        <a:rPr lang="ru-RU" dirty="0" smtClean="0"/>
                        <a:t>Цитоплазма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695063">
                <a:tc>
                  <a:txBody>
                    <a:bodyPr/>
                    <a:lstStyle/>
                    <a:p>
                      <a:r>
                        <a:rPr lang="ru-RU" dirty="0" smtClean="0"/>
                        <a:t>Рибосомы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695063">
                <a:tc>
                  <a:txBody>
                    <a:bodyPr/>
                    <a:lstStyle/>
                    <a:p>
                      <a:r>
                        <a:rPr lang="ru-RU" dirty="0" smtClean="0"/>
                        <a:t>Ядерное вещество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695063">
                <a:tc>
                  <a:txBody>
                    <a:bodyPr/>
                    <a:lstStyle/>
                    <a:p>
                      <a:r>
                        <a:rPr lang="ru-RU" dirty="0" smtClean="0"/>
                        <a:t>Клеточная стенка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Устройство микроскопа и работа с ним </a:t>
            </a:r>
          </a:p>
        </p:txBody>
      </p:sp>
      <p:sp>
        <p:nvSpPr>
          <p:cNvPr id="6" name="Стрелка вправо 5"/>
          <p:cNvSpPr/>
          <p:nvPr/>
        </p:nvSpPr>
        <p:spPr>
          <a:xfrm>
            <a:off x="714348" y="1857364"/>
            <a:ext cx="4500594" cy="17859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dirty="0">
                <a:solidFill>
                  <a:schemeClr val="tx1"/>
                </a:solidFill>
              </a:rPr>
              <a:t>Проблема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4572008"/>
            <a:ext cx="7643866" cy="11429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dirty="0">
                <a:solidFill>
                  <a:schemeClr val="tx1"/>
                </a:solidFill>
              </a:rPr>
              <a:t>Как увидеть бактерии?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7" y="1714488"/>
            <a:ext cx="3262323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Открываем новые знания</a:t>
            </a:r>
          </a:p>
        </p:txBody>
      </p:sp>
      <p:sp>
        <p:nvSpPr>
          <p:cNvPr id="14339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С. 67 прочитайте статью «Устройство микроскопа»</a:t>
            </a:r>
          </a:p>
          <a:p>
            <a:r>
              <a:rPr lang="ru-RU" smtClean="0"/>
              <a:t>Найдите на рисунке все части микроскопа </a:t>
            </a:r>
          </a:p>
          <a:p>
            <a:r>
              <a:rPr lang="ru-RU" smtClean="0"/>
              <a:t>Проведите взаимоопрос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3857628"/>
            <a:ext cx="2428892" cy="244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0" y="152400"/>
            <a:ext cx="7556500" cy="990600"/>
          </a:xfrm>
        </p:spPr>
        <p:txBody>
          <a:bodyPr/>
          <a:lstStyle/>
          <a:p>
            <a:r>
              <a:rPr lang="ru-RU" smtClean="0"/>
              <a:t>Применяем новые знания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428736"/>
            <a:ext cx="8572500" cy="471488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ru-RU" dirty="0" smtClean="0"/>
              <a:t>Кто сконструировал первый микроскоп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dirty="0" smtClean="0"/>
              <a:t>Какая часть микроскопа служит для наведения света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dirty="0" smtClean="0"/>
              <a:t>Какая часть микроскопа служит для наведения резкости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dirty="0" smtClean="0"/>
              <a:t>Сколько увеличительных стекол в микроскопе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dirty="0" smtClean="0"/>
              <a:t>          Как называются  увеличительные      </a:t>
            </a:r>
          </a:p>
          <a:p>
            <a:pPr marL="514350" indent="-514350">
              <a:buFontTx/>
              <a:buNone/>
              <a:defRPr/>
            </a:pPr>
            <a:r>
              <a:rPr lang="ru-RU" dirty="0" smtClean="0"/>
              <a:t>                          стекла микроскопа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43438" y="1714500"/>
            <a:ext cx="3857625" cy="3214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chemeClr val="tx1"/>
                </a:solidFill>
              </a:rPr>
              <a:t>1- Левенгук</a:t>
            </a:r>
          </a:p>
          <a:p>
            <a:pPr algn="ctr">
              <a:defRPr/>
            </a:pPr>
            <a:r>
              <a:rPr lang="ru-RU" sz="3200" dirty="0">
                <a:solidFill>
                  <a:schemeClr val="tx1"/>
                </a:solidFill>
              </a:rPr>
              <a:t>2-зеркало</a:t>
            </a:r>
          </a:p>
          <a:p>
            <a:pPr algn="ctr">
              <a:defRPr/>
            </a:pPr>
            <a:r>
              <a:rPr lang="ru-RU" sz="3200" dirty="0">
                <a:solidFill>
                  <a:schemeClr val="tx1"/>
                </a:solidFill>
              </a:rPr>
              <a:t>3- винт</a:t>
            </a:r>
          </a:p>
          <a:p>
            <a:pPr algn="ctr">
              <a:defRPr/>
            </a:pPr>
            <a:r>
              <a:rPr lang="ru-RU" sz="3200" dirty="0">
                <a:solidFill>
                  <a:schemeClr val="tx1"/>
                </a:solidFill>
              </a:rPr>
              <a:t>4- 2</a:t>
            </a:r>
          </a:p>
          <a:p>
            <a:pPr algn="ctr">
              <a:defRPr/>
            </a:pPr>
            <a:r>
              <a:rPr lang="ru-RU" sz="3200" dirty="0">
                <a:solidFill>
                  <a:schemeClr val="tx1"/>
                </a:solidFill>
              </a:rPr>
              <a:t>5- окуляр и объектив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0" y="152400"/>
            <a:ext cx="8501063" cy="1276350"/>
          </a:xfrm>
        </p:spPr>
        <p:txBody>
          <a:bodyPr>
            <a:normAutofit fontScale="90000"/>
          </a:bodyPr>
          <a:lstStyle/>
          <a:p>
            <a:r>
              <a:rPr lang="ru-RU" smtClean="0"/>
              <a:t>Правила работы с микроскопом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500063" y="1714487"/>
            <a:ext cx="7881937" cy="4714887"/>
          </a:xfrm>
        </p:spPr>
        <p:txBody>
          <a:bodyPr/>
          <a:lstStyle/>
          <a:p>
            <a:pPr marL="514350" indent="-514350">
              <a:buFont typeface="Comic Sans MS" pitchFamily="66" charset="0"/>
              <a:buAutoNum type="arabicPeriod"/>
            </a:pPr>
            <a:r>
              <a:rPr lang="ru-RU" dirty="0" smtClean="0"/>
              <a:t>Поставь микроскоп на середину стола, на ширину ладони от края стола</a:t>
            </a:r>
          </a:p>
          <a:p>
            <a:pPr marL="514350" indent="-514350">
              <a:buFont typeface="Comic Sans MS" pitchFamily="66" charset="0"/>
              <a:buAutoNum type="arabicPeriod"/>
            </a:pPr>
            <a:r>
              <a:rPr lang="ru-RU" dirty="0" smtClean="0"/>
              <a:t>Зеркалом наведи свет</a:t>
            </a:r>
          </a:p>
          <a:p>
            <a:pPr marL="514350" indent="-514350">
              <a:buFont typeface="Comic Sans MS" pitchFamily="66" charset="0"/>
              <a:buAutoNum type="arabicPeriod"/>
            </a:pPr>
            <a:r>
              <a:rPr lang="ru-RU" dirty="0" smtClean="0"/>
              <a:t>Положи объект на предметный столик </a:t>
            </a:r>
          </a:p>
          <a:p>
            <a:pPr marL="514350" indent="-514350">
              <a:buFont typeface="Comic Sans MS" pitchFamily="66" charset="0"/>
              <a:buAutoNum type="arabicPeriod"/>
            </a:pPr>
            <a:r>
              <a:rPr lang="ru-RU" dirty="0" smtClean="0"/>
              <a:t>Глядя в окуляр, медленно вращая винт, наведи резкость </a:t>
            </a:r>
          </a:p>
          <a:p>
            <a:pPr marL="514350" indent="-514350">
              <a:buNone/>
            </a:pPr>
            <a:r>
              <a:rPr lang="ru-RU" sz="4400" dirty="0" smtClean="0"/>
              <a:t>                       Удачи!</a:t>
            </a:r>
          </a:p>
          <a:p>
            <a:pPr marL="514350" indent="-514350">
              <a:buFont typeface="Comic Sans MS" pitchFamily="66" charset="0"/>
              <a:buAutoNum type="arabicPeriod"/>
            </a:pPr>
            <a:endParaRPr lang="ru-RU" dirty="0" smtClean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42" y="4214818"/>
            <a:ext cx="3429024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Мои биологические наблюдения</a:t>
            </a: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Comic Sans MS" pitchFamily="66" charset="0"/>
              <a:buAutoNum type="arabicPeriod"/>
            </a:pPr>
            <a:r>
              <a:rPr lang="ru-RU" dirty="0" smtClean="0"/>
              <a:t>Микроскоп любит заботу и требует аккуратного обращения</a:t>
            </a:r>
          </a:p>
          <a:p>
            <a:pPr marL="514350" indent="-514350">
              <a:buFont typeface="Comic Sans MS" pitchFamily="66" charset="0"/>
              <a:buAutoNum type="arabicPeriod"/>
            </a:pPr>
            <a:r>
              <a:rPr lang="ru-RU" dirty="0" smtClean="0"/>
              <a:t>Микроскоп стоит дорого</a:t>
            </a:r>
          </a:p>
          <a:p>
            <a:pPr marL="514350" indent="-514350">
              <a:buFont typeface="Comic Sans MS" pitchFamily="66" charset="0"/>
              <a:buAutoNum type="arabicPeriod"/>
            </a:pPr>
            <a:r>
              <a:rPr lang="ru-RU" dirty="0" smtClean="0"/>
              <a:t>Помни! Не только ты работаешь с микроскопом. Сохраняй микроскоп в рабочем состоянии</a:t>
            </a:r>
          </a:p>
          <a:p>
            <a:pPr marL="514350" indent="-514350">
              <a:buFont typeface="Comic Sans MS" pitchFamily="66" charset="0"/>
              <a:buAutoNum type="arabicPeriod"/>
            </a:pPr>
            <a:r>
              <a:rPr lang="ru-RU" dirty="0" smtClean="0"/>
              <a:t>Выполни работу на с. 68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44" y="4286256"/>
            <a:ext cx="142876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7556500" cy="990600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ru-RU" smtClean="0"/>
              <a:t>Установите соответствие</a:t>
            </a:r>
          </a:p>
        </p:txBody>
      </p:sp>
      <p:sp>
        <p:nvSpPr>
          <p:cNvPr id="18435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214282" y="1928802"/>
            <a:ext cx="3124200" cy="178595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4000" smtClean="0"/>
              <a:t>А) бактерии</a:t>
            </a:r>
          </a:p>
          <a:p>
            <a:pPr eaLnBrk="1" hangingPunct="1">
              <a:buFontTx/>
              <a:buNone/>
            </a:pPr>
            <a:r>
              <a:rPr lang="ru-RU" sz="4000" smtClean="0"/>
              <a:t>Б) растения</a:t>
            </a:r>
          </a:p>
        </p:txBody>
      </p:sp>
      <p:sp>
        <p:nvSpPr>
          <p:cNvPr id="18436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3500430" y="1447800"/>
            <a:ext cx="5286412" cy="5410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/>
              <a:t>1- </a:t>
            </a:r>
            <a:r>
              <a:rPr lang="ru-RU" sz="3200" dirty="0" smtClean="0"/>
              <a:t>относятся к прокариотам</a:t>
            </a:r>
          </a:p>
          <a:p>
            <a:pPr eaLnBrk="1" hangingPunct="1">
              <a:buFontTx/>
              <a:buNone/>
            </a:pPr>
            <a:r>
              <a:rPr lang="ru-RU" sz="3200" dirty="0" smtClean="0"/>
              <a:t>2- размножаются бесполым и половым путем</a:t>
            </a:r>
          </a:p>
          <a:p>
            <a:pPr eaLnBrk="1" hangingPunct="1">
              <a:buFontTx/>
              <a:buNone/>
            </a:pPr>
            <a:r>
              <a:rPr lang="ru-RU" sz="3200" dirty="0" smtClean="0"/>
              <a:t>3- размножение бесполое</a:t>
            </a:r>
          </a:p>
          <a:p>
            <a:pPr eaLnBrk="1" hangingPunct="1">
              <a:buFontTx/>
              <a:buNone/>
            </a:pPr>
            <a:r>
              <a:rPr lang="ru-RU" sz="3200" dirty="0" smtClean="0"/>
              <a:t>4- содержат хлоропласты</a:t>
            </a:r>
          </a:p>
          <a:p>
            <a:pPr eaLnBrk="1" hangingPunct="1">
              <a:buFontTx/>
              <a:buNone/>
            </a:pPr>
            <a:r>
              <a:rPr lang="ru-RU" sz="3200" dirty="0" smtClean="0"/>
              <a:t>5-большинство не способны к фотосинтезу</a:t>
            </a:r>
          </a:p>
          <a:p>
            <a:pPr eaLnBrk="1" hangingPunct="1">
              <a:buFontTx/>
              <a:buNone/>
            </a:pPr>
            <a:r>
              <a:rPr lang="ru-RU" sz="3200" dirty="0" smtClean="0"/>
              <a:t>6- относятся к автотрофам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Итоги урока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2428868"/>
            <a:ext cx="3686007" cy="2750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   Какую проблему мы решали сегодня на уроке?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Что мы делали для того, чтобы решить проблему урока?</a:t>
            </a:r>
          </a:p>
          <a:p>
            <a:r>
              <a:rPr lang="ru-RU" sz="3200" b="1" dirty="0" smtClean="0"/>
              <a:t>Сегодня на уроке </a:t>
            </a:r>
          </a:p>
          <a:p>
            <a:r>
              <a:rPr lang="ru-RU" dirty="0" smtClean="0"/>
              <a:t>Я узнал…</a:t>
            </a:r>
          </a:p>
          <a:p>
            <a:r>
              <a:rPr lang="ru-RU" dirty="0" smtClean="0"/>
              <a:t>Я научился…</a:t>
            </a:r>
          </a:p>
          <a:p>
            <a:r>
              <a:rPr lang="ru-RU" dirty="0" smtClean="0"/>
              <a:t>Я могу рассказать…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14</TotalTime>
  <Words>321</Words>
  <Application>Microsoft Office PowerPoint</Application>
  <PresentationFormat>Экран (4:3)</PresentationFormat>
  <Paragraphs>78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Литейная</vt:lpstr>
      <vt:lpstr>Подберите пары</vt:lpstr>
      <vt:lpstr>Я могу выполнить это задание самостоятельно</vt:lpstr>
      <vt:lpstr>Устройство микроскопа и работа с ним </vt:lpstr>
      <vt:lpstr>Открываем новые знания</vt:lpstr>
      <vt:lpstr>Применяем новые знания</vt:lpstr>
      <vt:lpstr>Правила работы с микроскопом</vt:lpstr>
      <vt:lpstr>Мои биологические наблюдения</vt:lpstr>
      <vt:lpstr>Установите соответствие</vt:lpstr>
      <vt:lpstr>Итоги урока</vt:lpstr>
      <vt:lpstr>Интернет- ресурсы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Подберите пары </dc:title>
  <cp:lastModifiedBy>Admin</cp:lastModifiedBy>
  <cp:revision>4</cp:revision>
  <dcterms:modified xsi:type="dcterms:W3CDTF">2013-01-19T14:18:58Z</dcterms:modified>
</cp:coreProperties>
</file>