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37" r:id="rId3"/>
    <p:sldId id="343" r:id="rId4"/>
    <p:sldId id="353" r:id="rId5"/>
    <p:sldId id="266" r:id="rId6"/>
    <p:sldId id="257" r:id="rId7"/>
    <p:sldId id="329" r:id="rId8"/>
    <p:sldId id="333" r:id="rId9"/>
    <p:sldId id="392" r:id="rId10"/>
    <p:sldId id="339" r:id="rId11"/>
    <p:sldId id="331" r:id="rId12"/>
    <p:sldId id="264" r:id="rId13"/>
    <p:sldId id="276" r:id="rId14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DD2F"/>
    <a:srgbClr val="D4E872"/>
    <a:srgbClr val="C1F977"/>
    <a:srgbClr val="FFFF00"/>
    <a:srgbClr val="006600"/>
    <a:srgbClr val="FF0000"/>
    <a:srgbClr val="E5F16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21" autoAdjust="0"/>
    <p:restoredTop sz="89396" autoAdjust="0"/>
  </p:normalViewPr>
  <p:slideViewPr>
    <p:cSldViewPr>
      <p:cViewPr varScale="1">
        <p:scale>
          <a:sx n="70" d="100"/>
          <a:sy n="70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D9EFF0-CB03-4808-8BA9-2D7E1CC56A18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0"/>
      <dgm:spPr/>
    </dgm:pt>
    <dgm:pt modelId="{6DD67EED-EE47-4687-B489-BD1361FA79A6}">
      <dgm:prSet phldrT="[Текст]" phldr="1"/>
      <dgm:spPr/>
      <dgm:t>
        <a:bodyPr/>
        <a:lstStyle/>
        <a:p>
          <a:endParaRPr lang="ru-RU"/>
        </a:p>
      </dgm:t>
    </dgm:pt>
    <dgm:pt modelId="{D50246F7-95D2-48A2-8BE2-21718AB68EB2}" type="parTrans" cxnId="{58EB4CFD-3B04-44F9-B92F-88F7A0D5F2A1}">
      <dgm:prSet/>
      <dgm:spPr/>
    </dgm:pt>
    <dgm:pt modelId="{EE072570-1A93-454D-BAAF-52BFFABCA586}" type="sibTrans" cxnId="{58EB4CFD-3B04-44F9-B92F-88F7A0D5F2A1}">
      <dgm:prSet/>
      <dgm:spPr/>
    </dgm:pt>
    <dgm:pt modelId="{432E3F96-AAB5-4A30-838E-938A19426BD8}">
      <dgm:prSet phldrT="[Текст]" phldr="1"/>
      <dgm:spPr/>
      <dgm:t>
        <a:bodyPr/>
        <a:lstStyle/>
        <a:p>
          <a:endParaRPr lang="ru-RU"/>
        </a:p>
      </dgm:t>
    </dgm:pt>
    <dgm:pt modelId="{1C59F9B0-9538-41B3-8638-9817A87EE045}" type="parTrans" cxnId="{4C25ACE0-E389-4948-8CFE-D404CC93B9FD}">
      <dgm:prSet/>
      <dgm:spPr/>
    </dgm:pt>
    <dgm:pt modelId="{4714373F-918B-412C-811F-90A2CF255413}" type="sibTrans" cxnId="{4C25ACE0-E389-4948-8CFE-D404CC93B9FD}">
      <dgm:prSet/>
      <dgm:spPr/>
    </dgm:pt>
    <dgm:pt modelId="{DAE818E7-29AE-46E1-9D4C-0B336C816D53}">
      <dgm:prSet phldrT="[Текст]" phldr="1"/>
      <dgm:spPr/>
      <dgm:t>
        <a:bodyPr/>
        <a:lstStyle/>
        <a:p>
          <a:endParaRPr lang="ru-RU"/>
        </a:p>
      </dgm:t>
    </dgm:pt>
    <dgm:pt modelId="{30AF3445-7F2D-4EA4-9536-76139B08C298}" type="parTrans" cxnId="{05BAE729-7FD1-49B8-AA5E-7BA3B7CE6987}">
      <dgm:prSet/>
      <dgm:spPr/>
    </dgm:pt>
    <dgm:pt modelId="{17AC230F-80FB-497A-9650-C6C95A5C8307}" type="sibTrans" cxnId="{05BAE729-7FD1-49B8-AA5E-7BA3B7CE6987}">
      <dgm:prSet/>
      <dgm:spPr/>
    </dgm:pt>
    <dgm:pt modelId="{BB6947D1-7AD5-41F2-A2A4-F6AFC2DC747C}" type="pres">
      <dgm:prSet presAssocID="{26D9EFF0-CB03-4808-8BA9-2D7E1CC56A18}" presName="composite" presStyleCnt="0">
        <dgm:presLayoutVars>
          <dgm:chMax val="5"/>
          <dgm:dir/>
          <dgm:resizeHandles val="exact"/>
        </dgm:presLayoutVars>
      </dgm:prSet>
      <dgm:spPr/>
    </dgm:pt>
    <dgm:pt modelId="{3D849044-EB85-4759-9929-EEC83B14CEDC}" type="pres">
      <dgm:prSet presAssocID="{6DD67EED-EE47-4687-B489-BD1361FA79A6}" presName="circle1" presStyleLbl="lnNode1" presStyleIdx="0" presStyleCnt="3"/>
      <dgm:spPr/>
    </dgm:pt>
    <dgm:pt modelId="{85E7CED0-F443-4A4B-857E-6483ACD4059A}" type="pres">
      <dgm:prSet presAssocID="{6DD67EED-EE47-4687-B489-BD1361FA79A6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892D8-C715-47FB-8E5B-716EEFF486CF}" type="pres">
      <dgm:prSet presAssocID="{6DD67EED-EE47-4687-B489-BD1361FA79A6}" presName="line1" presStyleLbl="callout" presStyleIdx="0" presStyleCnt="6"/>
      <dgm:spPr/>
    </dgm:pt>
    <dgm:pt modelId="{DABA3B33-577B-4169-A678-A004B6B13616}" type="pres">
      <dgm:prSet presAssocID="{6DD67EED-EE47-4687-B489-BD1361FA79A6}" presName="d1" presStyleLbl="callout" presStyleIdx="1" presStyleCnt="6"/>
      <dgm:spPr/>
    </dgm:pt>
    <dgm:pt modelId="{E9E55DBF-83FC-47BD-9300-7E52B08BD445}" type="pres">
      <dgm:prSet presAssocID="{432E3F96-AAB5-4A30-838E-938A19426BD8}" presName="circle2" presStyleLbl="lnNode1" presStyleIdx="1" presStyleCnt="3"/>
      <dgm:spPr/>
    </dgm:pt>
    <dgm:pt modelId="{5454C89A-96BD-4E8E-A283-E7870F808B9D}" type="pres">
      <dgm:prSet presAssocID="{432E3F96-AAB5-4A30-838E-938A19426BD8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E38BE-179E-4E7E-BE21-1A7C0EE91F9E}" type="pres">
      <dgm:prSet presAssocID="{432E3F96-AAB5-4A30-838E-938A19426BD8}" presName="line2" presStyleLbl="callout" presStyleIdx="2" presStyleCnt="6"/>
      <dgm:spPr/>
    </dgm:pt>
    <dgm:pt modelId="{9CD39D64-AC48-4F02-8DAE-C629A363B223}" type="pres">
      <dgm:prSet presAssocID="{432E3F96-AAB5-4A30-838E-938A19426BD8}" presName="d2" presStyleLbl="callout" presStyleIdx="3" presStyleCnt="6"/>
      <dgm:spPr/>
    </dgm:pt>
    <dgm:pt modelId="{2291C629-2031-47E5-8993-E7937016BBC4}" type="pres">
      <dgm:prSet presAssocID="{DAE818E7-29AE-46E1-9D4C-0B336C816D53}" presName="circle3" presStyleLbl="lnNode1" presStyleIdx="2" presStyleCnt="3"/>
      <dgm:spPr/>
    </dgm:pt>
    <dgm:pt modelId="{0A2A3436-40F7-4712-B7D0-680E1B1777BB}" type="pres">
      <dgm:prSet presAssocID="{DAE818E7-29AE-46E1-9D4C-0B336C816D53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1B8D6-39A7-4B5D-84D4-0328055DFCD6}" type="pres">
      <dgm:prSet presAssocID="{DAE818E7-29AE-46E1-9D4C-0B336C816D53}" presName="line3" presStyleLbl="callout" presStyleIdx="4" presStyleCnt="6"/>
      <dgm:spPr/>
    </dgm:pt>
    <dgm:pt modelId="{3FB0CEB1-F9C0-4E1F-AA1D-27A5A30E6F91}" type="pres">
      <dgm:prSet presAssocID="{DAE818E7-29AE-46E1-9D4C-0B336C816D53}" presName="d3" presStyleLbl="callout" presStyleIdx="5" presStyleCnt="6"/>
      <dgm:spPr/>
    </dgm:pt>
  </dgm:ptLst>
  <dgm:cxnLst>
    <dgm:cxn modelId="{5BC45022-4EB0-4661-82E9-79D6FCC5BD1B}" type="presOf" srcId="{432E3F96-AAB5-4A30-838E-938A19426BD8}" destId="{5454C89A-96BD-4E8E-A283-E7870F808B9D}" srcOrd="0" destOrd="0" presId="urn:microsoft.com/office/officeart/2005/8/layout/target1"/>
    <dgm:cxn modelId="{DC72CC61-2B40-4163-8B7F-D9FBBD7F45CF}" type="presOf" srcId="{26D9EFF0-CB03-4808-8BA9-2D7E1CC56A18}" destId="{BB6947D1-7AD5-41F2-A2A4-F6AFC2DC747C}" srcOrd="0" destOrd="0" presId="urn:microsoft.com/office/officeart/2005/8/layout/target1"/>
    <dgm:cxn modelId="{4C25ACE0-E389-4948-8CFE-D404CC93B9FD}" srcId="{26D9EFF0-CB03-4808-8BA9-2D7E1CC56A18}" destId="{432E3F96-AAB5-4A30-838E-938A19426BD8}" srcOrd="1" destOrd="0" parTransId="{1C59F9B0-9538-41B3-8638-9817A87EE045}" sibTransId="{4714373F-918B-412C-811F-90A2CF255413}"/>
    <dgm:cxn modelId="{05BAE729-7FD1-49B8-AA5E-7BA3B7CE6987}" srcId="{26D9EFF0-CB03-4808-8BA9-2D7E1CC56A18}" destId="{DAE818E7-29AE-46E1-9D4C-0B336C816D53}" srcOrd="2" destOrd="0" parTransId="{30AF3445-7F2D-4EA4-9536-76139B08C298}" sibTransId="{17AC230F-80FB-497A-9650-C6C95A5C8307}"/>
    <dgm:cxn modelId="{7261E13C-262A-4BDA-A1DE-2E355357BB13}" type="presOf" srcId="{6DD67EED-EE47-4687-B489-BD1361FA79A6}" destId="{85E7CED0-F443-4A4B-857E-6483ACD4059A}" srcOrd="0" destOrd="0" presId="urn:microsoft.com/office/officeart/2005/8/layout/target1"/>
    <dgm:cxn modelId="{8CE496BC-55A5-443A-A070-486F2B066E97}" type="presOf" srcId="{DAE818E7-29AE-46E1-9D4C-0B336C816D53}" destId="{0A2A3436-40F7-4712-B7D0-680E1B1777BB}" srcOrd="0" destOrd="0" presId="urn:microsoft.com/office/officeart/2005/8/layout/target1"/>
    <dgm:cxn modelId="{58EB4CFD-3B04-44F9-B92F-88F7A0D5F2A1}" srcId="{26D9EFF0-CB03-4808-8BA9-2D7E1CC56A18}" destId="{6DD67EED-EE47-4687-B489-BD1361FA79A6}" srcOrd="0" destOrd="0" parTransId="{D50246F7-95D2-48A2-8BE2-21718AB68EB2}" sibTransId="{EE072570-1A93-454D-BAAF-52BFFABCA586}"/>
    <dgm:cxn modelId="{F50D44D7-0C43-4855-9C55-C96E2D024EAF}" type="presParOf" srcId="{BB6947D1-7AD5-41F2-A2A4-F6AFC2DC747C}" destId="{3D849044-EB85-4759-9929-EEC83B14CEDC}" srcOrd="0" destOrd="0" presId="urn:microsoft.com/office/officeart/2005/8/layout/target1"/>
    <dgm:cxn modelId="{4929F2E7-A66E-4B10-88AD-76189AF2615F}" type="presParOf" srcId="{BB6947D1-7AD5-41F2-A2A4-F6AFC2DC747C}" destId="{85E7CED0-F443-4A4B-857E-6483ACD4059A}" srcOrd="1" destOrd="0" presId="urn:microsoft.com/office/officeart/2005/8/layout/target1"/>
    <dgm:cxn modelId="{F72A8D73-3D62-43C6-BA04-0DDD7E6CBCDC}" type="presParOf" srcId="{BB6947D1-7AD5-41F2-A2A4-F6AFC2DC747C}" destId="{239892D8-C715-47FB-8E5B-716EEFF486CF}" srcOrd="2" destOrd="0" presId="urn:microsoft.com/office/officeart/2005/8/layout/target1"/>
    <dgm:cxn modelId="{2B841A09-246D-4329-B7BD-AC1D2C75660D}" type="presParOf" srcId="{BB6947D1-7AD5-41F2-A2A4-F6AFC2DC747C}" destId="{DABA3B33-577B-4169-A678-A004B6B13616}" srcOrd="3" destOrd="0" presId="urn:microsoft.com/office/officeart/2005/8/layout/target1"/>
    <dgm:cxn modelId="{4E4545DC-E0EF-46FA-9E16-C2FC3153194F}" type="presParOf" srcId="{BB6947D1-7AD5-41F2-A2A4-F6AFC2DC747C}" destId="{E9E55DBF-83FC-47BD-9300-7E52B08BD445}" srcOrd="4" destOrd="0" presId="urn:microsoft.com/office/officeart/2005/8/layout/target1"/>
    <dgm:cxn modelId="{A0A0F80D-0D4F-47DB-A6A8-05FFF616AA38}" type="presParOf" srcId="{BB6947D1-7AD5-41F2-A2A4-F6AFC2DC747C}" destId="{5454C89A-96BD-4E8E-A283-E7870F808B9D}" srcOrd="5" destOrd="0" presId="urn:microsoft.com/office/officeart/2005/8/layout/target1"/>
    <dgm:cxn modelId="{9298F8C5-8F47-4F46-9F9D-BF558012B78B}" type="presParOf" srcId="{BB6947D1-7AD5-41F2-A2A4-F6AFC2DC747C}" destId="{C21E38BE-179E-4E7E-BE21-1A7C0EE91F9E}" srcOrd="6" destOrd="0" presId="urn:microsoft.com/office/officeart/2005/8/layout/target1"/>
    <dgm:cxn modelId="{FC1318B9-126A-43EB-9F07-413C1D72DC1E}" type="presParOf" srcId="{BB6947D1-7AD5-41F2-A2A4-F6AFC2DC747C}" destId="{9CD39D64-AC48-4F02-8DAE-C629A363B223}" srcOrd="7" destOrd="0" presId="urn:microsoft.com/office/officeart/2005/8/layout/target1"/>
    <dgm:cxn modelId="{F2514059-F5DC-46F6-9D95-CD849EA39DF4}" type="presParOf" srcId="{BB6947D1-7AD5-41F2-A2A4-F6AFC2DC747C}" destId="{2291C629-2031-47E5-8993-E7937016BBC4}" srcOrd="8" destOrd="0" presId="urn:microsoft.com/office/officeart/2005/8/layout/target1"/>
    <dgm:cxn modelId="{B16B0F8E-D37F-4B72-9C99-3D39B23F3E31}" type="presParOf" srcId="{BB6947D1-7AD5-41F2-A2A4-F6AFC2DC747C}" destId="{0A2A3436-40F7-4712-B7D0-680E1B1777BB}" srcOrd="9" destOrd="0" presId="urn:microsoft.com/office/officeart/2005/8/layout/target1"/>
    <dgm:cxn modelId="{D3F09544-BF82-4B46-AC91-031CF9A9F986}" type="presParOf" srcId="{BB6947D1-7AD5-41F2-A2A4-F6AFC2DC747C}" destId="{D291B8D6-39A7-4B5D-84D4-0328055DFCD6}" srcOrd="10" destOrd="0" presId="urn:microsoft.com/office/officeart/2005/8/layout/target1"/>
    <dgm:cxn modelId="{2B6544D9-BAF3-4FE4-B904-73C49F538E32}" type="presParOf" srcId="{BB6947D1-7AD5-41F2-A2A4-F6AFC2DC747C}" destId="{3FB0CEB1-F9C0-4E1F-AA1D-27A5A30E6F91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1C629-2031-47E5-8993-E7937016BBC4}">
      <dsp:nvSpPr>
        <dsp:cNvPr id="0" name=""/>
        <dsp:cNvSpPr/>
      </dsp:nvSpPr>
      <dsp:spPr>
        <a:xfrm>
          <a:off x="0" y="1455261"/>
          <a:ext cx="2423160" cy="24231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55DBF-83FC-47BD-9300-7E52B08BD445}">
      <dsp:nvSpPr>
        <dsp:cNvPr id="0" name=""/>
        <dsp:cNvSpPr/>
      </dsp:nvSpPr>
      <dsp:spPr>
        <a:xfrm>
          <a:off x="484632" y="1939893"/>
          <a:ext cx="1453896" cy="14538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49044-EB85-4759-9929-EEC83B14CEDC}">
      <dsp:nvSpPr>
        <dsp:cNvPr id="0" name=""/>
        <dsp:cNvSpPr/>
      </dsp:nvSpPr>
      <dsp:spPr>
        <a:xfrm>
          <a:off x="969264" y="2424525"/>
          <a:ext cx="484632" cy="4846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7CED0-F443-4A4B-857E-6483ACD4059A}">
      <dsp:nvSpPr>
        <dsp:cNvPr id="0" name=""/>
        <dsp:cNvSpPr/>
      </dsp:nvSpPr>
      <dsp:spPr>
        <a:xfrm>
          <a:off x="2827020" y="647541"/>
          <a:ext cx="1211580" cy="706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31750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2827020" y="647541"/>
        <a:ext cx="1211580" cy="706755"/>
      </dsp:txXfrm>
    </dsp:sp>
    <dsp:sp modelId="{239892D8-C715-47FB-8E5B-716EEFF486CF}">
      <dsp:nvSpPr>
        <dsp:cNvPr id="0" name=""/>
        <dsp:cNvSpPr/>
      </dsp:nvSpPr>
      <dsp:spPr>
        <a:xfrm>
          <a:off x="2524125" y="1000919"/>
          <a:ext cx="3028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BA3B33-577B-4169-A678-A004B6B13616}">
      <dsp:nvSpPr>
        <dsp:cNvPr id="0" name=""/>
        <dsp:cNvSpPr/>
      </dsp:nvSpPr>
      <dsp:spPr>
        <a:xfrm rot="5400000">
          <a:off x="1034487" y="1178415"/>
          <a:ext cx="1665518" cy="131133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54C89A-96BD-4E8E-A283-E7870F808B9D}">
      <dsp:nvSpPr>
        <dsp:cNvPr id="0" name=""/>
        <dsp:cNvSpPr/>
      </dsp:nvSpPr>
      <dsp:spPr>
        <a:xfrm>
          <a:off x="2827020" y="1354296"/>
          <a:ext cx="1211580" cy="706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31750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2827020" y="1354296"/>
        <a:ext cx="1211580" cy="706755"/>
      </dsp:txXfrm>
    </dsp:sp>
    <dsp:sp modelId="{C21E38BE-179E-4E7E-BE21-1A7C0EE91F9E}">
      <dsp:nvSpPr>
        <dsp:cNvPr id="0" name=""/>
        <dsp:cNvSpPr/>
      </dsp:nvSpPr>
      <dsp:spPr>
        <a:xfrm>
          <a:off x="2524125" y="1707674"/>
          <a:ext cx="3028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D39D64-AC48-4F02-8DAE-C629A363B223}">
      <dsp:nvSpPr>
        <dsp:cNvPr id="0" name=""/>
        <dsp:cNvSpPr/>
      </dsp:nvSpPr>
      <dsp:spPr>
        <a:xfrm rot="5400000">
          <a:off x="1391984" y="1874145"/>
          <a:ext cx="1297844" cy="96401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2A3436-40F7-4712-B7D0-680E1B1777BB}">
      <dsp:nvSpPr>
        <dsp:cNvPr id="0" name=""/>
        <dsp:cNvSpPr/>
      </dsp:nvSpPr>
      <dsp:spPr>
        <a:xfrm>
          <a:off x="2827020" y="2061051"/>
          <a:ext cx="1211580" cy="706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31750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2827020" y="2061051"/>
        <a:ext cx="1211580" cy="706755"/>
      </dsp:txXfrm>
    </dsp:sp>
    <dsp:sp modelId="{D291B8D6-39A7-4B5D-84D4-0328055DFCD6}">
      <dsp:nvSpPr>
        <dsp:cNvPr id="0" name=""/>
        <dsp:cNvSpPr/>
      </dsp:nvSpPr>
      <dsp:spPr>
        <a:xfrm>
          <a:off x="2524125" y="2414429"/>
          <a:ext cx="3028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B0CEB1-F9C0-4E1F-AA1D-27A5A30E6F91}">
      <dsp:nvSpPr>
        <dsp:cNvPr id="0" name=""/>
        <dsp:cNvSpPr/>
      </dsp:nvSpPr>
      <dsp:spPr>
        <a:xfrm rot="5400000">
          <a:off x="1749925" y="2569309"/>
          <a:ext cx="927262" cy="61669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FAB17E0-0CDF-4D97-976E-62A0AB54E977}" type="datetimeFigureOut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113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714EC14-9CAE-4BF5-A3FE-FE90893C8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81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88751-0537-4790-A348-C5F7CD87F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516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DDAF1-79CB-4FA1-9E9A-BBB9F6084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86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90F8-6925-40FE-A99A-7EA64F180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006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10A3D-B30A-424B-8063-E30BCBF05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495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BDFC9-3564-43F0-8AAE-A3361CE61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06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797C6-44C2-4D4A-BADE-F1BF01E03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8681A-63AD-4BC7-B3D2-D6AB6CA03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63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341FF-9CB3-4B6C-B68C-B737C64B1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39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B271F-2991-4209-86E3-8BCBDF171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33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3FA27-0DC1-4687-9129-A29DA93FC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16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C11FC-A00E-4242-B596-146174BF0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3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50C9A-4F06-4BFC-B16C-B567FF63C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84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97D0D-2756-48F4-8BB9-1606F4344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632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1BE2B-7780-4310-80D5-F8EF4AAD8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34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189A3-B3AE-4064-B363-76EE89598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66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1332EE10-7D9F-48EF-B7CB-F3D3ECD1A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hyperlink" Target="http://img-fotki.yandex.ru/get/35/102699435.59e/0_7cf89_2f256891_orig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emf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956550" y="0"/>
            <a:ext cx="936625" cy="4941888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ч.1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86688" y="5286375"/>
            <a:ext cx="1177925" cy="1368425"/>
          </a:xfrm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ru-RU" sz="1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Презентация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учителем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географии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«СОШ № 46»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г. Рязани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Митиной В.И.</a:t>
            </a:r>
          </a:p>
        </p:txBody>
      </p:sp>
      <p:pic>
        <p:nvPicPr>
          <p:cNvPr id="13318" name="Picture 6" descr="Безымя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40650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2071688" cy="1168400"/>
          </a:xfrm>
          <a:solidFill>
            <a:srgbClr val="E5F16F"/>
          </a:solidFill>
        </p:spPr>
        <p:txBody>
          <a:bodyPr/>
          <a:lstStyle/>
          <a:p>
            <a:pPr algn="l"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 помощью чего изучают</a:t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атмосферу ?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6300788" y="4724400"/>
            <a:ext cx="2592387" cy="576263"/>
          </a:xfrm>
          <a:prstGeom prst="rect">
            <a:avLst/>
          </a:prstGeom>
          <a:gradFill rotWithShape="1">
            <a:gsLst>
              <a:gs pos="0">
                <a:srgbClr val="E6FBCD"/>
              </a:gs>
              <a:gs pos="100000">
                <a:srgbClr val="B8DD2F"/>
              </a:gs>
            </a:gsLst>
            <a:lin ang="540000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Метеорологические </a:t>
            </a:r>
          </a:p>
          <a:p>
            <a:pPr>
              <a:defRPr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ракеты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2987675" y="2492375"/>
            <a:ext cx="2736850" cy="576263"/>
          </a:xfrm>
          <a:prstGeom prst="rect">
            <a:avLst/>
          </a:prstGeom>
          <a:gradFill rotWithShape="1">
            <a:gsLst>
              <a:gs pos="0">
                <a:srgbClr val="E6FBCD"/>
              </a:gs>
              <a:gs pos="100000">
                <a:srgbClr val="B8DD2F"/>
              </a:gs>
            </a:gsLst>
            <a:lin ang="540000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Метеорологические </a:t>
            </a:r>
          </a:p>
          <a:p>
            <a:pPr>
              <a:defRPr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станции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0" y="2276475"/>
            <a:ext cx="1223963" cy="288925"/>
          </a:xfrm>
          <a:prstGeom prst="rect">
            <a:avLst/>
          </a:prstGeom>
          <a:gradFill rotWithShape="1">
            <a:gsLst>
              <a:gs pos="0">
                <a:srgbClr val="E6FBCD"/>
              </a:gs>
              <a:gs pos="100000">
                <a:srgbClr val="B8DD2F"/>
              </a:gs>
            </a:gsLst>
            <a:lin ang="540000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b="1" dirty="0">
                <a:solidFill>
                  <a:schemeClr val="dk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Зонд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286500" y="6072188"/>
            <a:ext cx="2071688" cy="574675"/>
          </a:xfrm>
          <a:prstGeom prst="rect">
            <a:avLst/>
          </a:prstGeom>
          <a:gradFill rotWithShape="1">
            <a:gsLst>
              <a:gs pos="0">
                <a:srgbClr val="E6FBCD"/>
              </a:gs>
              <a:gs pos="100000">
                <a:srgbClr val="B8DD2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Метеостанция</a:t>
            </a:r>
          </a:p>
          <a:p>
            <a:pPr>
              <a:defRPr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 окном</a:t>
            </a:r>
          </a:p>
          <a:p>
            <a:pPr>
              <a:defRPr/>
            </a:pPr>
            <a:endParaRPr lang="ru-RU"/>
          </a:p>
        </p:txBody>
      </p:sp>
      <p:pic>
        <p:nvPicPr>
          <p:cNvPr id="20491" name="Picture 8" descr="Картинка 2 из 37218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789363"/>
            <a:ext cx="12144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 descr="Рисунок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0"/>
            <a:ext cx="3030537" cy="465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4" name="Picture 14" descr="Рисунок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2728913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5" name="Picture 15" descr="Рисунок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0"/>
            <a:ext cx="3635375" cy="239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6" name="Picture 16" descr="Рисунок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679950"/>
            <a:ext cx="3435350" cy="21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 animBg="1"/>
      <p:bldP spid="7180" grpId="0" animBg="1"/>
      <p:bldP spid="7181" grpId="0" animBg="1"/>
      <p:bldP spid="133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71500"/>
            <a:ext cx="2736850" cy="714375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l"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Подумай!</a:t>
            </a:r>
            <a:r>
              <a:rPr lang="ru-RU" sz="4000" dirty="0" smtClean="0"/>
              <a:t> 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2571750"/>
            <a:ext cx="7858125" cy="3240088"/>
          </a:xfrm>
          <a:ln w="38100">
            <a:solidFill>
              <a:schemeClr val="tx1"/>
            </a:solidFill>
          </a:ln>
        </p:spPr>
        <p:txBody>
          <a:bodyPr/>
          <a:lstStyle/>
          <a:p>
            <a:pPr lvl="1">
              <a:buFontTx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Только что передали информацию – мы</a:t>
            </a:r>
          </a:p>
          <a:p>
            <a:pPr lvl="1">
              <a:buFontTx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находимся на высоте – 8 000м.</a:t>
            </a:r>
          </a:p>
          <a:p>
            <a:pPr>
              <a:buFontTx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каком слое атмосферы мы летим?</a:t>
            </a:r>
          </a:p>
          <a:p>
            <a:pPr>
              <a:buFontTx/>
              <a:buNone/>
              <a:defRPr/>
            </a:pPr>
            <a:endParaRPr lang="ru-RU" sz="2800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Что произойдёт, если увеличится</a:t>
            </a:r>
          </a:p>
          <a:p>
            <a:pPr lvl="1">
              <a:buFontTx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кислорода в 2 раза? </a:t>
            </a:r>
          </a:p>
        </p:txBody>
      </p:sp>
      <p:pic>
        <p:nvPicPr>
          <p:cNvPr id="21508" name="Picture 4" descr="AG00165_"/>
          <p:cNvPicPr>
            <a:picLocks noChangeAspect="1" noChangeArrowheads="1" noCrop="1"/>
          </p:cNvPicPr>
          <p:nvPr/>
        </p:nvPicPr>
        <p:blipFill>
          <a:blip r:embed="rId2">
            <a:lum bright="-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8913"/>
            <a:ext cx="3786187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1317625" cy="596900"/>
          </a:xfrm>
          <a:solidFill>
            <a:srgbClr val="B8DD2F"/>
          </a:solidFill>
        </p:spPr>
        <p:txBody>
          <a:bodyPr/>
          <a:lstStyle/>
          <a:p>
            <a:pPr algn="l" eaLnBrk="1" hangingPunct="1"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Тест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4721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Расположите этапы нагрева Солнцем земной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поверхности в правильной последовательности: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а)  нагрев воздуха;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б)  солнечные лучи;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в)  нагрев земной поверхности.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а)  солнечные лучи;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б)  нагрев земной поверхности;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в)  нагрев воздуха.</a:t>
            </a:r>
          </a:p>
          <a:p>
            <a:pPr algn="r" eaLnBrk="1" hangingPunct="1">
              <a:lnSpc>
                <a:spcPct val="80000"/>
              </a:lnSpc>
              <a:defRPr/>
            </a:pPr>
            <a:endParaRPr lang="ru-RU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532" name="Picture 5" descr="0_7a62_10b44fd9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149725"/>
            <a:ext cx="406717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Среднегодовая температура</a:t>
            </a:r>
            <a:r>
              <a:rPr lang="ru-RU" sz="4000" smtClean="0"/>
              <a:t>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8964613" cy="547211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ru-RU" b="1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СМ</a:t>
            </a:r>
            <a:r>
              <a:rPr lang="ru-RU" sz="16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1 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t°</a:t>
            </a: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+ СМ</a:t>
            </a:r>
            <a:r>
              <a:rPr lang="ru-RU" sz="16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2 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t°</a:t>
            </a: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+ СМ</a:t>
            </a:r>
            <a:r>
              <a:rPr lang="ru-RU" sz="16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3 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t°</a:t>
            </a: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+ … СМ</a:t>
            </a:r>
            <a:r>
              <a:rPr lang="ru-RU" sz="16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12 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t°</a:t>
            </a:r>
            <a:endParaRPr lang="ru-RU" b="1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         ------------------------------------------   = СГ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t°</a:t>
            </a:r>
          </a:p>
          <a:p>
            <a:pPr algn="ctr" eaLnBrk="1" hangingPunct="1">
              <a:buFontTx/>
              <a:buNone/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12</a:t>
            </a:r>
            <a:endParaRPr lang="en-US" b="1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645024"/>
            <a:ext cx="4686359" cy="30963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35206"/>
            <a:ext cx="3688147" cy="3838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6" name="Object 14"/>
          <p:cNvGraphicFramePr>
            <a:graphicFrameLocks noChangeAspect="1"/>
          </p:cNvGraphicFramePr>
          <p:nvPr/>
        </p:nvGraphicFramePr>
        <p:xfrm>
          <a:off x="179388" y="2492375"/>
          <a:ext cx="3071812" cy="235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r:id="rId3" imgW="2019888" imgH="1615705" progId="Word.Document.8">
                  <p:embed/>
                </p:oleObj>
              </mc:Choice>
              <mc:Fallback>
                <p:oleObj name="Document" r:id="rId3" imgW="2019888" imgH="1615705" progId="Word.Documen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492375"/>
                        <a:ext cx="3071812" cy="235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0" name="Picture 16" descr="0_7a61_67a6fd2e_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14313"/>
            <a:ext cx="3071813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2" name="Picture 5" descr="Autumn Leaves"/>
          <p:cNvPicPr>
            <a:picLocks noChangeAspect="1" noChangeArrowheads="1"/>
          </p:cNvPicPr>
          <p:nvPr/>
        </p:nvPicPr>
        <p:blipFill>
          <a:blip r:embed="rId6">
            <a:lum contras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26"/>
          <a:stretch>
            <a:fillRect/>
          </a:stretch>
        </p:blipFill>
        <p:spPr bwMode="auto">
          <a:xfrm>
            <a:off x="179388" y="188913"/>
            <a:ext cx="31432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0" name="Picture 20" descr="J01786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652963"/>
            <a:ext cx="2786063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4572000"/>
            <a:ext cx="2500313" cy="2071688"/>
          </a:xfrm>
          <a:ln>
            <a:solidFill>
              <a:schemeClr val="tx2"/>
            </a:solidFill>
          </a:ln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ru-RU" sz="1200" b="1" i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атмосфера</a:t>
            </a:r>
            <a:r>
              <a:rPr lang="ru-RU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r">
              <a:lnSpc>
                <a:spcPct val="80000"/>
              </a:lnSpc>
              <a:buFontTx/>
              <a:buNone/>
              <a:defRPr/>
            </a:pPr>
            <a:endParaRPr lang="ru-RU" sz="1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Может, это литосфера? – Нет!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Может, это гидросфера? – Нет!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Может, это просто точка? – Нет!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Значит это </a:t>
            </a:r>
            <a:r>
              <a:rPr lang="ru-RU" sz="1200" b="1" i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оболочка?</a:t>
            </a:r>
            <a:r>
              <a:rPr lang="ru-RU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– Да!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ru-RU" sz="1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 чего она? Из камня?  - Нет?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Состоит из смеси газов? – Да?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Той, что воздухом зовут,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Они жизнь для нас дают!</a:t>
            </a: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716338"/>
            <a:ext cx="142875" cy="720725"/>
          </a:xfrm>
        </p:spPr>
        <p:txBody>
          <a:bodyPr/>
          <a:lstStyle/>
          <a:p>
            <a:pPr algn="l">
              <a:defRPr/>
            </a:pPr>
            <a:r>
              <a:rPr lang="ru-RU" sz="1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</a:t>
            </a:r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421" name="Picture 21" descr="J01490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652963"/>
            <a:ext cx="2951163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17"/>
          <p:cNvSpPr>
            <a:spLocks noChangeShapeType="1"/>
          </p:cNvSpPr>
          <p:nvPr/>
        </p:nvSpPr>
        <p:spPr bwMode="auto">
          <a:xfrm flipH="1" flipV="1">
            <a:off x="4929188" y="1714500"/>
            <a:ext cx="642937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4" name="Oval 19"/>
          <p:cNvSpPr>
            <a:spLocks noChangeArrowheads="1"/>
          </p:cNvSpPr>
          <p:nvPr/>
        </p:nvSpPr>
        <p:spPr bwMode="auto">
          <a:xfrm>
            <a:off x="3643313" y="285750"/>
            <a:ext cx="2071687" cy="863600"/>
          </a:xfrm>
          <a:prstGeom prst="ellipse">
            <a:avLst/>
          </a:prstGeom>
          <a:gradFill rotWithShape="1">
            <a:gsLst>
              <a:gs pos="0">
                <a:srgbClr val="E6FBCD"/>
              </a:gs>
              <a:gs pos="100000">
                <a:srgbClr val="B8DD2F"/>
              </a:gs>
            </a:gsLst>
            <a:lin ang="5400000" scaled="1"/>
          </a:gradFill>
          <a:ln w="57150" algn="ctr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1">
                <a:cs typeface="Times New Roman" pitchFamily="18" charset="0"/>
              </a:rPr>
              <a:t>Атмосфера ?</a:t>
            </a:r>
          </a:p>
        </p:txBody>
      </p:sp>
      <p:sp>
        <p:nvSpPr>
          <p:cNvPr id="1038" name="Oval 14"/>
          <p:cNvSpPr>
            <a:spLocks noChangeArrowheads="1"/>
          </p:cNvSpPr>
          <p:nvPr/>
        </p:nvSpPr>
        <p:spPr bwMode="auto">
          <a:xfrm>
            <a:off x="4214813" y="1500188"/>
            <a:ext cx="571500" cy="500062"/>
          </a:xfrm>
          <a:prstGeom prst="ellipse">
            <a:avLst/>
          </a:prstGeom>
          <a:solidFill>
            <a:srgbClr val="003300"/>
          </a:solidFill>
          <a:ln w="57150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36" name="Picture 15" descr="Рисунок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20938"/>
            <a:ext cx="30718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атмосфера"/>
          <p:cNvPicPr>
            <a:picLocks noChangeAspect="1" noChangeArrowheads="1"/>
          </p:cNvPicPr>
          <p:nvPr/>
        </p:nvPicPr>
        <p:blipFill>
          <a:blip r:embed="rId10" cstate="print">
            <a:lum bright="7000" contrast="36000"/>
          </a:blip>
          <a:srcRect l="6470" t="4000" r="2946"/>
          <a:stretch>
            <a:fillRect/>
          </a:stretch>
        </p:blipFill>
        <p:spPr bwMode="auto">
          <a:xfrm>
            <a:off x="3714744" y="2643182"/>
            <a:ext cx="2000264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0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0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5614988" y="6283325"/>
            <a:ext cx="3529012" cy="574675"/>
          </a:xfrm>
          <a:prstGeom prst="rect">
            <a:avLst/>
          </a:prstGeom>
          <a:solidFill>
            <a:schemeClr val="bg1"/>
          </a:solidFill>
          <a:ln w="57150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История климата</a:t>
            </a:r>
          </a:p>
        </p:txBody>
      </p:sp>
      <p:pic>
        <p:nvPicPr>
          <p:cNvPr id="14341" name="Picture 5" descr="Рисунок это же дере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28600"/>
            <a:ext cx="9172576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0" name="Rectangle 6"/>
          <p:cNvSpPr>
            <a:spLocks noGrp="1" noChangeArrowheads="1"/>
          </p:cNvSpPr>
          <p:nvPr>
            <p:ph type="title"/>
          </p:nvPr>
        </p:nvSpPr>
        <p:spPr>
          <a:xfrm>
            <a:off x="214313" y="274638"/>
            <a:ext cx="8572500" cy="511175"/>
          </a:xfrm>
          <a:solidFill>
            <a:srgbClr val="B8DD2F"/>
          </a:solidFill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Основоположники климатологии</a:t>
            </a:r>
          </a:p>
        </p:txBody>
      </p:sp>
      <p:sp>
        <p:nvSpPr>
          <p:cNvPr id="108555" name="Rectangle 11"/>
          <p:cNvSpPr>
            <a:spLocks noChangeArrowheads="1"/>
          </p:cNvSpPr>
          <p:nvPr/>
        </p:nvSpPr>
        <p:spPr bwMode="auto">
          <a:xfrm>
            <a:off x="3492500" y="5734050"/>
            <a:ext cx="2087563" cy="392113"/>
          </a:xfrm>
          <a:prstGeom prst="rect">
            <a:avLst/>
          </a:prstGeom>
          <a:gradFill rotWithShape="1">
            <a:gsLst>
              <a:gs pos="0">
                <a:srgbClr val="E6FBCD"/>
              </a:gs>
              <a:gs pos="100000">
                <a:srgbClr val="B8DD2F"/>
              </a:gs>
            </a:gsLst>
            <a:lin ang="5400000" scaled="1"/>
          </a:gradFill>
          <a:ln w="25400" algn="ctr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А.И.Воейков</a:t>
            </a:r>
          </a:p>
        </p:txBody>
      </p:sp>
      <p:sp>
        <p:nvSpPr>
          <p:cNvPr id="108556" name="Rectangle 12"/>
          <p:cNvSpPr>
            <a:spLocks noChangeArrowheads="1"/>
          </p:cNvSpPr>
          <p:nvPr/>
        </p:nvSpPr>
        <p:spPr bwMode="auto">
          <a:xfrm>
            <a:off x="6804025" y="5734050"/>
            <a:ext cx="1800225" cy="358775"/>
          </a:xfrm>
          <a:prstGeom prst="rect">
            <a:avLst/>
          </a:prstGeom>
          <a:gradFill rotWithShape="1">
            <a:gsLst>
              <a:gs pos="0">
                <a:srgbClr val="E6FBCD"/>
              </a:gs>
              <a:gs pos="100000">
                <a:srgbClr val="B8DD2F"/>
              </a:gs>
            </a:gsLst>
            <a:lin ang="5400000" scaled="1"/>
          </a:gradFill>
          <a:ln w="25400" algn="ctr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Л.С. Берг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68313" y="5734050"/>
            <a:ext cx="2052637" cy="392113"/>
          </a:xfrm>
          <a:prstGeom prst="rect">
            <a:avLst/>
          </a:prstGeom>
          <a:gradFill rotWithShape="1">
            <a:gsLst>
              <a:gs pos="0">
                <a:srgbClr val="E6FBCD"/>
              </a:gs>
              <a:gs pos="100000">
                <a:srgbClr val="B8DD2F"/>
              </a:gs>
            </a:gsLst>
            <a:lin ang="5400000" scaled="1"/>
          </a:gradFill>
          <a:ln w="25400" algn="ctr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Б.П. Алисов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42" y="1557337"/>
            <a:ext cx="3100274" cy="45688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124" y="1559688"/>
            <a:ext cx="2673752" cy="37386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1559688"/>
            <a:ext cx="2844767" cy="3885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6" name="Rectangle 14"/>
          <p:cNvSpPr>
            <a:spLocks noGrp="1" noChangeArrowheads="1"/>
          </p:cNvSpPr>
          <p:nvPr>
            <p:ph type="title"/>
          </p:nvPr>
        </p:nvSpPr>
        <p:spPr>
          <a:xfrm>
            <a:off x="214313" y="214313"/>
            <a:ext cx="3143250" cy="525462"/>
          </a:xfrm>
          <a:solidFill>
            <a:srgbClr val="B8DD2F"/>
          </a:solidFill>
        </p:spPr>
        <p:txBody>
          <a:bodyPr/>
          <a:lstStyle/>
          <a:p>
            <a:pPr algn="l" eaLnBrk="1" hangingPunct="1">
              <a:defRPr/>
            </a:pPr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 воздуха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52" name="Object 19"/>
          <p:cNvGraphicFramePr>
            <a:graphicFrameLocks noGrp="1" noChangeAspect="1"/>
          </p:cNvGraphicFramePr>
          <p:nvPr>
            <p:ph sz="half" idx="2"/>
          </p:nvPr>
        </p:nvGraphicFramePr>
        <p:xfrm>
          <a:off x="0" y="1052513"/>
          <a:ext cx="7812088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Диаграмма" r:id="rId8" imgW="7886767" imgH="4524443" progId="MSGraph.Chart.8">
                  <p:embed followColorScheme="full"/>
                </p:oleObj>
              </mc:Choice>
              <mc:Fallback>
                <p:oleObj name="Диаграмма" r:id="rId8" imgW="7886767" imgH="4524443" progId="MSGraph.Chart.8">
                  <p:embed followColorScheme="full"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52513"/>
                        <a:ext cx="7812088" cy="4608512"/>
                      </a:xfrm>
                      <a:prstGeom prst="rect">
                        <a:avLst/>
                      </a:prstGeom>
                      <a:solidFill>
                        <a:srgbClr val="D4E87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116013" y="6237288"/>
            <a:ext cx="6911975" cy="360362"/>
          </a:xfrm>
          <a:prstGeom prst="rect">
            <a:avLst/>
          </a:prstGeom>
          <a:solidFill>
            <a:srgbClr val="C1F977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Другие газы</a:t>
            </a:r>
            <a:r>
              <a:rPr lang="ru-RU" b="1">
                <a:solidFill>
                  <a:srgbClr val="000000"/>
                </a:solidFill>
                <a:latin typeface="+mn-lt"/>
              </a:rPr>
              <a:t>:</a:t>
            </a:r>
            <a:r>
              <a:rPr lang="ru-RU">
                <a:solidFill>
                  <a:srgbClr val="000000"/>
                </a:solidFill>
                <a:latin typeface="+mn-lt"/>
              </a:rPr>
              <a:t>  </a:t>
            </a: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углекислого газа – 0,03%; озона – 0,9%</a:t>
            </a:r>
          </a:p>
        </p:txBody>
      </p:sp>
      <p:pic>
        <p:nvPicPr>
          <p:cNvPr id="2055" name="Picture 8" descr="J01490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0"/>
            <a:ext cx="40671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1403350" y="1557338"/>
            <a:ext cx="627063" cy="554037"/>
          </a:xfrm>
          <a:prstGeom prst="ellipse">
            <a:avLst/>
          </a:prstGeom>
          <a:solidFill>
            <a:srgbClr val="C1F97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78%</a:t>
            </a:r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3348038" y="4149725"/>
            <a:ext cx="625475" cy="555625"/>
          </a:xfrm>
          <a:prstGeom prst="ellipse">
            <a:avLst/>
          </a:prstGeom>
          <a:solidFill>
            <a:srgbClr val="C1F97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21%</a:t>
            </a:r>
          </a:p>
        </p:txBody>
      </p:sp>
      <p:sp>
        <p:nvSpPr>
          <p:cNvPr id="2059" name="Oval 11"/>
          <p:cNvSpPr>
            <a:spLocks noChangeArrowheads="1"/>
          </p:cNvSpPr>
          <p:nvPr/>
        </p:nvSpPr>
        <p:spPr bwMode="auto">
          <a:xfrm>
            <a:off x="5435600" y="4365625"/>
            <a:ext cx="625475" cy="411163"/>
          </a:xfrm>
          <a:prstGeom prst="ellipse">
            <a:avLst/>
          </a:prstGeom>
          <a:solidFill>
            <a:srgbClr val="C1F97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/>
      <p:bldP spid="2058" grpId="0" animBg="1"/>
      <p:bldP spid="20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929188" y="274638"/>
            <a:ext cx="375761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Строение атмосферы</a:t>
            </a:r>
            <a:r>
              <a:rPr lang="ru-RU" sz="4000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4163" y="1989138"/>
            <a:ext cx="3322637" cy="4137025"/>
          </a:xfrm>
        </p:spPr>
        <p:txBody>
          <a:bodyPr/>
          <a:lstStyle/>
          <a:p>
            <a:pPr eaLnBrk="1" hangingPunct="1">
              <a:defRPr/>
            </a:pP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Тропосфера </a:t>
            </a:r>
          </a:p>
          <a:p>
            <a:pPr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Стратосфера </a:t>
            </a:r>
          </a:p>
          <a:p>
            <a:pPr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Мезосфера </a:t>
            </a:r>
          </a:p>
          <a:p>
            <a:pPr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Термосфера </a:t>
            </a:r>
          </a:p>
          <a:p>
            <a:pPr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Экзосфера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500063" y="0"/>
            <a:ext cx="555625" cy="6858000"/>
          </a:xfrm>
          <a:prstGeom prst="rect">
            <a:avLst/>
          </a:prstGeom>
          <a:solidFill>
            <a:srgbClr val="C1F97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l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Тропосфера    Стратосфера             Мезосфера                                            Термосфера                                            Экзосфера                    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 rot="16200000">
            <a:off x="-2141537" y="3213100"/>
            <a:ext cx="6858000" cy="431800"/>
          </a:xfrm>
          <a:prstGeom prst="rect">
            <a:avLst/>
          </a:prstGeom>
          <a:solidFill>
            <a:srgbClr val="C1F97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11- 18 км.                 50 км                     80 км                                                 1000 км                                                      1600 км</a:t>
            </a:r>
          </a:p>
        </p:txBody>
      </p:sp>
      <p:sp>
        <p:nvSpPr>
          <p:cNvPr id="16391" name="Line 10"/>
          <p:cNvSpPr>
            <a:spLocks noChangeShapeType="1"/>
          </p:cNvSpPr>
          <p:nvPr/>
        </p:nvSpPr>
        <p:spPr bwMode="auto">
          <a:xfrm flipH="1">
            <a:off x="500063" y="6072188"/>
            <a:ext cx="104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2" name="Line 11"/>
          <p:cNvSpPr>
            <a:spLocks noChangeShapeType="1"/>
          </p:cNvSpPr>
          <p:nvPr/>
        </p:nvSpPr>
        <p:spPr bwMode="auto">
          <a:xfrm flipH="1">
            <a:off x="500063" y="5072063"/>
            <a:ext cx="9286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3" name="Line 12"/>
          <p:cNvSpPr>
            <a:spLocks noChangeShapeType="1"/>
          </p:cNvSpPr>
          <p:nvPr/>
        </p:nvSpPr>
        <p:spPr bwMode="auto">
          <a:xfrm flipH="1">
            <a:off x="500063" y="4071938"/>
            <a:ext cx="104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4" name="Line 13"/>
          <p:cNvSpPr>
            <a:spLocks noChangeShapeType="1"/>
          </p:cNvSpPr>
          <p:nvPr/>
        </p:nvSpPr>
        <p:spPr bwMode="auto">
          <a:xfrm flipH="1">
            <a:off x="500063" y="785813"/>
            <a:ext cx="104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6396" name="Picture 12" descr="Рисунок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3348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6690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ru-RU" sz="28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Сравните тропосферу и стратосферу</a:t>
            </a:r>
          </a:p>
          <a:p>
            <a:pPr algn="ctr">
              <a:buFontTx/>
              <a:buNone/>
            </a:pPr>
            <a:endParaRPr lang="ru-RU" sz="1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Tx/>
              <a:buNone/>
            </a:pPr>
            <a:endParaRPr lang="ru-RU" sz="1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5444" name="Group 84"/>
          <p:cNvGraphicFramePr>
            <a:graphicFrameLocks noGrp="1"/>
          </p:cNvGraphicFramePr>
          <p:nvPr>
            <p:ph idx="1"/>
          </p:nvPr>
        </p:nvGraphicFramePr>
        <p:xfrm>
          <a:off x="2411413" y="1557338"/>
          <a:ext cx="6518275" cy="4464050"/>
        </p:xfrm>
        <a:graphic>
          <a:graphicData uri="http://schemas.openxmlformats.org/drawingml/2006/table">
            <a:tbl>
              <a:tblPr/>
              <a:tblGrid>
                <a:gridCol w="3267599"/>
                <a:gridCol w="3250676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Тропосфера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Стратосфера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10 – 18 км.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32 – 39 км.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Плотный, тяжёлый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Разреженный, лёгкий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04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80%: кислород, азот и другие газы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Озон, серебренные облака, водяной пар отсутствует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61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На каждый километр температура понижается на 5 - 6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С 20 км. температура повышается, озон поглощает УФР.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168" name="Rectangle 32"/>
          <p:cNvSpPr>
            <a:spLocks noChangeArrowheads="1"/>
          </p:cNvSpPr>
          <p:nvPr/>
        </p:nvSpPr>
        <p:spPr bwMode="auto">
          <a:xfrm>
            <a:off x="0" y="1557338"/>
            <a:ext cx="2339975" cy="501650"/>
          </a:xfrm>
          <a:prstGeom prst="rect">
            <a:avLst/>
          </a:prstGeom>
          <a:gradFill rotWithShape="1">
            <a:gsLst>
              <a:gs pos="0">
                <a:srgbClr val="D7F9AD"/>
              </a:gs>
              <a:gs pos="100000">
                <a:srgbClr val="D7F9AD">
                  <a:gamma/>
                  <a:tint val="2313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r>
              <a:rPr lang="ru-RU"/>
              <a:t>     </a:t>
            </a: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План сравнения</a:t>
            </a:r>
          </a:p>
        </p:txBody>
      </p:sp>
      <p:sp>
        <p:nvSpPr>
          <p:cNvPr id="91241" name="Rectangle 105"/>
          <p:cNvSpPr>
            <a:spLocks noChangeArrowheads="1"/>
          </p:cNvSpPr>
          <p:nvPr/>
        </p:nvSpPr>
        <p:spPr bwMode="auto">
          <a:xfrm>
            <a:off x="0" y="2060575"/>
            <a:ext cx="2339975" cy="3933825"/>
          </a:xfrm>
          <a:prstGeom prst="rect">
            <a:avLst/>
          </a:prstGeom>
          <a:gradFill rotWithShape="1">
            <a:gsLst>
              <a:gs pos="0">
                <a:srgbClr val="D7F9AD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1. Толщина</a:t>
            </a:r>
          </a:p>
          <a:p>
            <a:pPr marL="342900" indent="-342900">
              <a:buFontTx/>
              <a:buChar char="•"/>
              <a:defRPr/>
            </a:pPr>
            <a:endParaRPr lang="ru-RU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defRPr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2. Плотность</a:t>
            </a:r>
          </a:p>
          <a:p>
            <a:pPr marL="342900" indent="-342900">
              <a:defRPr/>
            </a:pPr>
            <a:endParaRPr lang="ru-RU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defRPr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3. Состав</a:t>
            </a:r>
          </a:p>
          <a:p>
            <a:pPr marL="342900" indent="-342900">
              <a:buFontTx/>
              <a:buAutoNum type="arabicPeriod"/>
              <a:defRPr/>
            </a:pPr>
            <a:endParaRPr lang="ru-RU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buFontTx/>
              <a:buAutoNum type="arabicPeriod"/>
              <a:defRPr/>
            </a:pPr>
            <a:endParaRPr lang="ru-RU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defRPr/>
            </a:pPr>
            <a:endParaRPr lang="ru-RU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defRPr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4.Изменение </a:t>
            </a:r>
          </a:p>
          <a:p>
            <a:pPr marL="342900" indent="-342900">
              <a:defRPr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температуры </a:t>
            </a:r>
          </a:p>
          <a:p>
            <a:pPr marL="342900" indent="-342900">
              <a:defRPr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с высотой</a:t>
            </a:r>
          </a:p>
        </p:txBody>
      </p:sp>
      <p:sp>
        <p:nvSpPr>
          <p:cNvPr id="17433" name="Line 81"/>
          <p:cNvSpPr>
            <a:spLocks noChangeShapeType="1"/>
          </p:cNvSpPr>
          <p:nvPr/>
        </p:nvSpPr>
        <p:spPr bwMode="auto">
          <a:xfrm flipH="1">
            <a:off x="0" y="3500438"/>
            <a:ext cx="2339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4" name="Line 82"/>
          <p:cNvSpPr>
            <a:spLocks noChangeShapeType="1"/>
          </p:cNvSpPr>
          <p:nvPr/>
        </p:nvSpPr>
        <p:spPr bwMode="auto">
          <a:xfrm flipH="1">
            <a:off x="0" y="4797425"/>
            <a:ext cx="2339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5" name="Line 83"/>
          <p:cNvSpPr>
            <a:spLocks noChangeShapeType="1"/>
          </p:cNvSpPr>
          <p:nvPr/>
        </p:nvSpPr>
        <p:spPr bwMode="auto">
          <a:xfrm>
            <a:off x="2268538" y="55895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6" name="Line 85"/>
          <p:cNvSpPr>
            <a:spLocks noChangeShapeType="1"/>
          </p:cNvSpPr>
          <p:nvPr/>
        </p:nvSpPr>
        <p:spPr bwMode="auto">
          <a:xfrm flipH="1">
            <a:off x="0" y="2924175"/>
            <a:ext cx="2339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радуга1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79388"/>
            <a:ext cx="2771775" cy="667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5114925" cy="882650"/>
          </a:xfrm>
          <a:solidFill>
            <a:srgbClr val="B8DD2F"/>
          </a:solidFill>
        </p:spPr>
        <p:txBody>
          <a:bodyPr/>
          <a:lstStyle/>
          <a:p>
            <a:pPr algn="l"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Кто быстрее отберёт признаки </a:t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тропосферы и стратосферы.</a:t>
            </a:r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6408737" cy="5040313"/>
          </a:xfrm>
        </p:spPr>
        <p:txBody>
          <a:bodyPr/>
          <a:lstStyle/>
          <a:p>
            <a:pPr marL="609600" indent="-609600">
              <a:buFontTx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1.Водяной пар практически отсутствует;</a:t>
            </a:r>
          </a:p>
          <a:p>
            <a:pPr marL="609600" indent="-609600">
              <a:buFontTx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2.Содержит 80% от всей массы воздуха;</a:t>
            </a:r>
          </a:p>
          <a:p>
            <a:pPr marL="609600" indent="-609600">
              <a:buFontTx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3.Наблюдаются оптические явления (радуга);</a:t>
            </a:r>
          </a:p>
          <a:p>
            <a:pPr marL="609600" indent="-609600">
              <a:buFontTx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4.Нижняя граница соответствует 55км;</a:t>
            </a:r>
          </a:p>
          <a:p>
            <a:pPr marL="609600" indent="-609600">
              <a:buFontTx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5.Состояние данного слоя зависит</a:t>
            </a:r>
          </a:p>
          <a:p>
            <a:pPr marL="609600" indent="-609600">
              <a:buFontTx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от территории,  над которой формируется;</a:t>
            </a:r>
          </a:p>
          <a:p>
            <a:pPr marL="609600" indent="-609600">
              <a:buFontTx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6.В нижней части температура остаётся низкой, </a:t>
            </a:r>
          </a:p>
          <a:p>
            <a:pPr marL="609600" indent="-609600">
              <a:buFontTx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после 20 км начинает повышаться;</a:t>
            </a:r>
          </a:p>
          <a:p>
            <a:pPr marL="609600" indent="-609600">
              <a:buFontTx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7.Иногда появляются серебристые облака, </a:t>
            </a:r>
          </a:p>
          <a:p>
            <a:pPr marL="609600" indent="-609600">
              <a:buFontTx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состоящие из кристалликов льда.</a:t>
            </a:r>
          </a:p>
          <a:p>
            <a:pPr marL="609600" indent="-609600">
              <a:buFontTx/>
              <a:buNone/>
              <a:defRPr/>
            </a:pPr>
            <a:endParaRPr lang="ru-RU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buFontTx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Ответы:    Тропосфера  –  2, 3, 5.</a:t>
            </a:r>
          </a:p>
          <a:p>
            <a:pPr marL="609600" indent="-609600">
              <a:buFontTx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Стратосфера – 1, 4, 6, 7. </a:t>
            </a:r>
          </a:p>
          <a:p>
            <a:pPr marL="609600" indent="-609600">
              <a:defRPr/>
            </a:pPr>
            <a:endParaRPr lang="ru-RU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83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983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85750"/>
            <a:ext cx="7000875" cy="1928813"/>
          </a:xfrm>
          <a:ln>
            <a:solidFill>
              <a:srgbClr val="0066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Где мощность тропосферы больше ?</a:t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 полюсах, в средних широтах или экваторе ?</a:t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Почему неодинакова мощность ?</a:t>
            </a:r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4000" dirty="0" smtClean="0"/>
              <a:t> </a:t>
            </a:r>
          </a:p>
        </p:txBody>
      </p:sp>
      <p:sp>
        <p:nvSpPr>
          <p:cNvPr id="143375" name="Rectangle 15"/>
          <p:cNvSpPr>
            <a:spLocks noChangeArrowheads="1"/>
          </p:cNvSpPr>
          <p:nvPr/>
        </p:nvSpPr>
        <p:spPr bwMode="auto">
          <a:xfrm rot="1034884">
            <a:off x="5891213" y="4884738"/>
            <a:ext cx="719137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18 - 20</a:t>
            </a:r>
          </a:p>
        </p:txBody>
      </p:sp>
      <p:sp>
        <p:nvSpPr>
          <p:cNvPr id="143376" name="Rectangle 16"/>
          <p:cNvSpPr>
            <a:spLocks noChangeArrowheads="1"/>
          </p:cNvSpPr>
          <p:nvPr/>
        </p:nvSpPr>
        <p:spPr bwMode="auto">
          <a:xfrm>
            <a:off x="4714875" y="2786063"/>
            <a:ext cx="857250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8 – 10 км</a:t>
            </a:r>
          </a:p>
        </p:txBody>
      </p:sp>
      <p:cxnSp>
        <p:nvCxnSpPr>
          <p:cNvPr id="19462" name="Прямая со стрелкой 15"/>
          <p:cNvCxnSpPr>
            <a:cxnSpLocks noChangeShapeType="1"/>
          </p:cNvCxnSpPr>
          <p:nvPr/>
        </p:nvCxnSpPr>
        <p:spPr bwMode="auto">
          <a:xfrm>
            <a:off x="5795963" y="5373688"/>
            <a:ext cx="928687" cy="285750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9463" name="Прямая со стрелкой 20"/>
          <p:cNvCxnSpPr>
            <a:cxnSpLocks noChangeShapeType="1"/>
          </p:cNvCxnSpPr>
          <p:nvPr/>
        </p:nvCxnSpPr>
        <p:spPr bwMode="auto">
          <a:xfrm rot="5400000" flipH="1" flipV="1">
            <a:off x="4500563" y="3211513"/>
            <a:ext cx="428625" cy="142875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 type="arrow" w="med" len="med"/>
            <a:tailEnd type="arrow" w="med" len="med"/>
          </a:ln>
        </p:spPr>
      </p:cxnSp>
      <p:pic>
        <p:nvPicPr>
          <p:cNvPr id="19465" name="Picture 9" descr="Рисунок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573463"/>
            <a:ext cx="3378200" cy="260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3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43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5030</TotalTime>
  <Words>433</Words>
  <Application>Microsoft Office PowerPoint</Application>
  <PresentationFormat>Экран (4:3)</PresentationFormat>
  <Paragraphs>118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Оформление по умолчанию</vt:lpstr>
      <vt:lpstr>Document</vt:lpstr>
      <vt:lpstr>Диаграмма</vt:lpstr>
      <vt:lpstr>   А т м о с ф е р а ч.1 </vt:lpstr>
      <vt:lpstr>                                                </vt:lpstr>
      <vt:lpstr>Презентация PowerPoint</vt:lpstr>
      <vt:lpstr>Основоположники климатологии</vt:lpstr>
      <vt:lpstr> Состав воздуха</vt:lpstr>
      <vt:lpstr>Строение атмосферы </vt:lpstr>
      <vt:lpstr>Презентация PowerPoint</vt:lpstr>
      <vt:lpstr>Кто быстрее отберёт признаки  тропосферы и стратосферы.</vt:lpstr>
      <vt:lpstr>Где мощность тропосферы больше ?  На полюсах, в средних широтах или экваторе ? Почему неодинакова мощность ?  </vt:lpstr>
      <vt:lpstr>С помощью чего изучают атмосферу ?</vt:lpstr>
      <vt:lpstr>Подумай! </vt:lpstr>
      <vt:lpstr>Тест</vt:lpstr>
      <vt:lpstr>Среднегодовая температура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Атмосфера </dc:title>
  <dc:creator>Гость11</dc:creator>
  <cp:lastModifiedBy>Дмитрий</cp:lastModifiedBy>
  <cp:revision>223</cp:revision>
  <dcterms:created xsi:type="dcterms:W3CDTF">2007-12-20T11:31:24Z</dcterms:created>
  <dcterms:modified xsi:type="dcterms:W3CDTF">2013-01-18T14:31:00Z</dcterms:modified>
</cp:coreProperties>
</file>