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5" r:id="rId3"/>
    <p:sldId id="276" r:id="rId4"/>
    <p:sldId id="260" r:id="rId5"/>
    <p:sldId id="378" r:id="rId6"/>
    <p:sldId id="270" r:id="rId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D2F"/>
    <a:srgbClr val="D4E872"/>
    <a:srgbClr val="C1F977"/>
    <a:srgbClr val="FFFF00"/>
    <a:srgbClr val="006600"/>
    <a:srgbClr val="FF0000"/>
    <a:srgbClr val="E5F16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89396" autoAdjust="0"/>
  </p:normalViewPr>
  <p:slideViewPr>
    <p:cSldViewPr>
      <p:cViewPr varScale="1">
        <p:scale>
          <a:sx n="70" d="100"/>
          <a:sy n="7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B3248E7-56E1-4F74-9A56-CAD3223BF015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7759ECA-0756-42FD-B78B-4DFBE473A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03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428FE-798E-448D-94F9-6060CC161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1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F082C-BB33-4276-A30B-396C64FD3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7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672EA-A507-45EA-8CEA-EB0909E03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51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47FBE-35F0-4637-B051-5609B9951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2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DF1CF-95C2-41DB-A1C3-C5A3FDD4F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9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C9526-A439-418E-BC9E-E57257A54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9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77C82-4055-459C-9880-421923D26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0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21CDB-2033-4F78-939D-2D8A60711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3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7E35-77DF-4901-8293-FC472B62A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5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AB8F1-5D1E-4F28-B97F-152449CC8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7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93058-0F82-41FF-B9BD-045D5410D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D4C86-7E1A-4D4B-B5A5-270E19989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95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7933D-8C7C-483A-A03F-BFA24747A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7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79BFD-98BF-402D-9F2C-C9DD13C77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7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C3EEB-B829-4952-AAD9-17D48A33B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8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6BE859F-7AD7-40CF-A600-EFAB85E38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56550" y="0"/>
            <a:ext cx="936625" cy="494188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ч.3</a:t>
            </a:r>
            <a:endParaRPr lang="ru-RU" sz="4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86688" y="5286375"/>
            <a:ext cx="1177925" cy="1368425"/>
          </a:xfrm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ru-RU" sz="1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Презентация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учителем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географии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«СОШ № 46»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г. Рязани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Митиной В.И.</a:t>
            </a:r>
          </a:p>
        </p:txBody>
      </p:sp>
      <p:pic>
        <p:nvPicPr>
          <p:cNvPr id="13318" name="Picture 6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4065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87"/>
          <p:cNvPicPr>
            <a:picLocks noChangeAspect="1" noChangeArrowheads="1"/>
          </p:cNvPicPr>
          <p:nvPr/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7129463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350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Среднемесячная температура</a:t>
            </a:r>
            <a:r>
              <a:rPr lang="ru-RU" sz="4000" smtClean="0"/>
              <a:t>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СС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t°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  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+  СС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t°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  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+  СС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t°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 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+  …   + СС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t°</a:t>
            </a:r>
            <a:endParaRPr lang="ru-RU" sz="2800" b="1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      -------------------------------------------------- = СМ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t°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31</a:t>
            </a: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28677" name="Picture 6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53000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Среднегодовая температура</a:t>
            </a:r>
            <a:r>
              <a:rPr lang="ru-RU" sz="4000" smtClean="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964613" cy="54721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b="1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СМ</a:t>
            </a:r>
            <a:r>
              <a:rPr lang="ru-RU" sz="16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 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t°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+ СМ</a:t>
            </a:r>
            <a:r>
              <a:rPr lang="ru-RU" sz="16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 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t°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+ СМ</a:t>
            </a:r>
            <a:r>
              <a:rPr lang="ru-RU" sz="16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 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t°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+ … СМ</a:t>
            </a:r>
            <a:r>
              <a:rPr lang="ru-RU" sz="16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12 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t°</a:t>
            </a:r>
            <a:endParaRPr lang="ru-RU" b="1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     ------------------------------------------   = СГ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t°</a:t>
            </a:r>
          </a:p>
          <a:p>
            <a:pPr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12</a:t>
            </a: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29700" name="Picture 5" descr="86"/>
          <p:cNvPicPr>
            <a:picLocks noChangeAspect="1" noChangeArrowheads="1"/>
          </p:cNvPicPr>
          <p:nvPr/>
        </p:nvPicPr>
        <p:blipFill>
          <a:blip r:embed="rId2">
            <a:lum bright="-2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44900"/>
            <a:ext cx="485933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377983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714625" y="260350"/>
            <a:ext cx="5983288" cy="10810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Таблица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высоты Солнца, продолжительности дня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температуры воздуха в г. Рязани.</a:t>
            </a:r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400" name="Group 64"/>
          <p:cNvGraphicFramePr>
            <a:graphicFrameLocks noGrp="1"/>
          </p:cNvGraphicFramePr>
          <p:nvPr>
            <p:ph idx="1"/>
          </p:nvPr>
        </p:nvGraphicFramePr>
        <p:xfrm>
          <a:off x="179388" y="1916113"/>
          <a:ext cx="8353425" cy="3529012"/>
        </p:xfrm>
        <a:graphic>
          <a:graphicData uri="http://schemas.openxmlformats.org/drawingml/2006/table">
            <a:tbl>
              <a:tblPr/>
              <a:tblGrid>
                <a:gridCol w="603250"/>
                <a:gridCol w="604837"/>
                <a:gridCol w="669925"/>
                <a:gridCol w="671513"/>
                <a:gridCol w="671512"/>
                <a:gridCol w="738188"/>
                <a:gridCol w="671512"/>
                <a:gridCol w="669925"/>
                <a:gridCol w="806450"/>
                <a:gridCol w="669925"/>
                <a:gridCol w="738188"/>
                <a:gridCol w="8382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Ф.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1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1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Д.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16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8 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25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10ч.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-10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36</a:t>
                      </a: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12ч.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-5</a:t>
                      </a: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1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48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14ч.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4,1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56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16ч.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59</a:t>
                      </a: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17ч.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16,7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56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16ч.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18,8</a:t>
                      </a: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47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14ч.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17,1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36</a:t>
                      </a: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12ч.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11,2</a:t>
                      </a: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1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25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10ч.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4,2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15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8ч.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- 2,6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7ч.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- 8,9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99" name="Rectangle 63"/>
          <p:cNvSpPr>
            <a:spLocks noChangeArrowheads="1"/>
          </p:cNvSpPr>
          <p:nvPr/>
        </p:nvSpPr>
        <p:spPr bwMode="auto">
          <a:xfrm>
            <a:off x="179388" y="5734050"/>
            <a:ext cx="8785225" cy="79057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Почему температура воздуха в </a:t>
            </a:r>
            <a:r>
              <a:rPr lang="ru-RU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июне ниже</a:t>
            </a: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чем в июле, хотя угол падения </a:t>
            </a:r>
          </a:p>
          <a:p>
            <a:pPr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солнечных  лучей выше и продолжительность дня длиннее?</a:t>
            </a:r>
          </a:p>
        </p:txBody>
      </p:sp>
      <p:sp>
        <p:nvSpPr>
          <p:cNvPr id="14401" name="Rectangle 65"/>
          <p:cNvSpPr>
            <a:spLocks noChangeArrowheads="1"/>
          </p:cNvSpPr>
          <p:nvPr/>
        </p:nvSpPr>
        <p:spPr bwMode="auto">
          <a:xfrm>
            <a:off x="5651500" y="4652963"/>
            <a:ext cx="576263" cy="5762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11,2</a:t>
            </a:r>
            <a:r>
              <a:rPr lang="en-US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°</a:t>
            </a:r>
          </a:p>
        </p:txBody>
      </p:sp>
      <p:sp>
        <p:nvSpPr>
          <p:cNvPr id="14402" name="Rectangle 66"/>
          <p:cNvSpPr>
            <a:spLocks noChangeArrowheads="1"/>
          </p:cNvSpPr>
          <p:nvPr/>
        </p:nvSpPr>
        <p:spPr bwMode="auto">
          <a:xfrm>
            <a:off x="1476375" y="4652963"/>
            <a:ext cx="50323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- 5</a:t>
            </a:r>
            <a:r>
              <a:rPr lang="en-US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°</a:t>
            </a:r>
          </a:p>
        </p:txBody>
      </p:sp>
      <p:pic>
        <p:nvPicPr>
          <p:cNvPr id="30767" name="Picture 5" descr="37R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7970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14313"/>
            <a:ext cx="6615113" cy="939800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Выполните практическую работу</a:t>
            </a:r>
            <a:b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4252" name="Group 108"/>
          <p:cNvGraphicFramePr>
            <a:graphicFrameLocks noGrp="1"/>
          </p:cNvGraphicFramePr>
          <p:nvPr>
            <p:ph sz="half" idx="1"/>
          </p:nvPr>
        </p:nvGraphicFramePr>
        <p:xfrm>
          <a:off x="0" y="1600200"/>
          <a:ext cx="9144000" cy="1124196"/>
        </p:xfrm>
        <a:graphic>
          <a:graphicData uri="http://schemas.openxmlformats.org/drawingml/2006/table">
            <a:tbl>
              <a:tblPr/>
              <a:tblGrid>
                <a:gridCol w="900113"/>
                <a:gridCol w="574675"/>
                <a:gridCol w="650875"/>
                <a:gridCol w="574675"/>
                <a:gridCol w="566737"/>
                <a:gridCol w="652463"/>
                <a:gridCol w="654050"/>
                <a:gridCol w="650875"/>
                <a:gridCol w="655637"/>
                <a:gridCol w="654050"/>
                <a:gridCol w="649288"/>
                <a:gridCol w="654050"/>
                <a:gridCol w="652462"/>
                <a:gridCol w="654050"/>
              </a:tblGrid>
              <a:tr h="41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Месяцы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Я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Ф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А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И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И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А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С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О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Д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Амп.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Средняя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в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г. Рязани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-11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-5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4,1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16,7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18,8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17,1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11,2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4,2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-2,6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-8,9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4247" name="Object 103"/>
          <p:cNvGraphicFramePr>
            <a:graphicFrameLocks noGrp="1" noChangeAspect="1"/>
          </p:cNvGraphicFramePr>
          <p:nvPr>
            <p:ph sz="half" idx="2"/>
          </p:nvPr>
        </p:nvGraphicFramePr>
        <p:xfrm>
          <a:off x="1584325" y="2928938"/>
          <a:ext cx="5795963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Диаграмма" r:id="rId3" imgW="4038735" imgH="2590800" progId="MSGraph.Chart.8">
                  <p:embed followColorScheme="full"/>
                </p:oleObj>
              </mc:Choice>
              <mc:Fallback>
                <p:oleObj name="Диаграмма" r:id="rId3" imgW="4038735" imgH="2590800" progId="MSGraph.Chart.8">
                  <p:embed followColorScheme="full"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13" t="4280" r="18201" b="6294"/>
                      <a:stretch>
                        <a:fillRect/>
                      </a:stretch>
                    </p:blipFill>
                    <p:spPr bwMode="auto">
                      <a:xfrm>
                        <a:off x="1584325" y="2928938"/>
                        <a:ext cx="5795963" cy="372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253" name="Rectangle 109"/>
          <p:cNvSpPr>
            <a:spLocks noChangeArrowheads="1"/>
          </p:cNvSpPr>
          <p:nvPr/>
        </p:nvSpPr>
        <p:spPr bwMode="auto">
          <a:xfrm>
            <a:off x="8532813" y="2000250"/>
            <a:ext cx="611187" cy="647700"/>
          </a:xfrm>
          <a:prstGeom prst="rect">
            <a:avLst/>
          </a:prstGeom>
          <a:solidFill>
            <a:srgbClr val="D7F9A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29,8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4247" grpId="0"/>
      <p:bldP spid="1342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2674937" cy="576263"/>
          </a:xfrm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Запомните !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4006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 подъеме на </a:t>
            </a: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10,5м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атмосферное давление понижается на </a:t>
            </a: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1мм.рт.ст.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 подъеме на </a:t>
            </a: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100м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атмосферное давление понижается на </a:t>
            </a: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10мм.рт.ст.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 подъеме на </a:t>
            </a: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1000м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атмосферное давление понижается на </a:t>
            </a: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100мм.рт.ст.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ru-RU" sz="20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Летчик поднялся на высоту 2км. </a:t>
            </a: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Чему будет равно </a:t>
            </a: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атмосферное давление</a:t>
            </a: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воздуха на этой высоте, </a:t>
            </a: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если у поверхности земли оно </a:t>
            </a: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равнялось 750мм.рт.ст.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ru-RU" sz="20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1)  2000 : 10,5 = 194</a:t>
            </a: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2) 750 -194 = 556(</a:t>
            </a:r>
            <a:r>
              <a:rPr lang="ru-RU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мм.рт.ст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.)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492500" y="6308725"/>
            <a:ext cx="2808288" cy="266700"/>
          </a:xfrm>
          <a:prstGeom prst="rect">
            <a:avLst/>
          </a:prstGeom>
          <a:gradFill rotWithShape="1">
            <a:gsLst>
              <a:gs pos="0">
                <a:srgbClr val="98F298"/>
              </a:gs>
              <a:gs pos="100000">
                <a:srgbClr val="98F29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Барометр - анероид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7969"/>
            <a:ext cx="3492500" cy="3492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36" y="-11665"/>
            <a:ext cx="2645664" cy="121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5036</TotalTime>
  <Words>331</Words>
  <Application>Microsoft Office PowerPoint</Application>
  <PresentationFormat>Экран (4:3)</PresentationFormat>
  <Paragraphs>189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Оформление по умолчанию</vt:lpstr>
      <vt:lpstr>Диаграмма</vt:lpstr>
      <vt:lpstr> А т м о с ф е р а ч.3</vt:lpstr>
      <vt:lpstr>Среднемесячная температура </vt:lpstr>
      <vt:lpstr>Среднегодовая температура </vt:lpstr>
      <vt:lpstr>Таблица высоты Солнца, продолжительности дня  и температуры воздуха в г. Рязани.</vt:lpstr>
      <vt:lpstr>Выполните практическую работу </vt:lpstr>
      <vt:lpstr>Запомните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Атмосфера </dc:title>
  <dc:creator>Гость11</dc:creator>
  <cp:lastModifiedBy>Дмитрий</cp:lastModifiedBy>
  <cp:revision>224</cp:revision>
  <dcterms:created xsi:type="dcterms:W3CDTF">2007-12-20T11:31:24Z</dcterms:created>
  <dcterms:modified xsi:type="dcterms:W3CDTF">2013-01-18T13:48:46Z</dcterms:modified>
</cp:coreProperties>
</file>