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77D21-67DA-4D9E-8484-54CD89BE68D5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3AD5D-4249-4876-BE58-B0BF5171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D5D-4249-4876-BE58-B0BF51715EF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D5D-4249-4876-BE58-B0BF51715EF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924800" cy="152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800" dirty="0" smtClean="0"/>
              <a:t>Ребенок и его</a:t>
            </a:r>
            <a:br>
              <a:rPr lang="ru-RU" sz="4800" dirty="0" smtClean="0"/>
            </a:br>
            <a:r>
              <a:rPr lang="ru-RU" sz="4800" dirty="0" smtClean="0"/>
              <a:t> домашние задания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066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Надо ли помогать ребенку делать уроки? И каким образом?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Домаш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498488"/>
            <a:ext cx="6431889" cy="4292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9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2-ой этап выполнения домашнего задания: </a:t>
            </a:r>
            <a:r>
              <a:rPr lang="ru-RU" sz="3600" dirty="0" smtClean="0"/>
              <a:t>ребенку нужна дозированная помощь – подсказали и оставили его одного (технология «</a:t>
            </a:r>
            <a:r>
              <a:rPr lang="ru-RU" sz="3600" b="1" i="1" dirty="0" smtClean="0"/>
              <a:t>Песочные часы</a:t>
            </a:r>
            <a:r>
              <a:rPr lang="ru-RU" sz="3600" dirty="0" smtClean="0"/>
              <a:t>») </a:t>
            </a:r>
            <a:endParaRPr lang="ru-RU" sz="3600" dirty="0"/>
          </a:p>
        </p:txBody>
      </p:sp>
      <p:pic>
        <p:nvPicPr>
          <p:cNvPr id="4" name="Содержимое 3" descr="photo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4495800"/>
            <a:ext cx="3810000" cy="2105025"/>
          </a:xfrm>
        </p:spPr>
      </p:pic>
      <p:pic>
        <p:nvPicPr>
          <p:cNvPr id="5" name="Рисунок 4" descr="deti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38400"/>
            <a:ext cx="42862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3-ий этап выполнения домашнего задания: </a:t>
            </a:r>
            <a:r>
              <a:rPr lang="ru-RU" sz="3600" dirty="0" smtClean="0"/>
              <a:t>делаем вместе то, что ребенку трудно сделать одному.</a:t>
            </a:r>
            <a:endParaRPr lang="ru-RU" sz="3600" dirty="0"/>
          </a:p>
        </p:txBody>
      </p:sp>
      <p:pic>
        <p:nvPicPr>
          <p:cNvPr id="4" name="Содержимое 3" descr="1016145_94313-700x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57150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 научить ребенка </a:t>
            </a:r>
            <a:r>
              <a:rPr lang="ru-RU" b="1" dirty="0" smtClean="0"/>
              <a:t>планировать </a:t>
            </a:r>
            <a:r>
              <a:rPr lang="ru-RU" dirty="0" smtClean="0"/>
              <a:t>свою работу?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Повесьте в комнате маркерную доску, чтобы ребенок мог на ней записывать свои планы: </a:t>
            </a:r>
            <a:r>
              <a:rPr lang="ru-RU" b="1" dirty="0" smtClean="0"/>
              <a:t>что он     сделает сначала, а что – потом.</a:t>
            </a:r>
          </a:p>
          <a:p>
            <a:pPr>
              <a:buNone/>
            </a:pPr>
            <a:r>
              <a:rPr lang="ru-RU" dirty="0" smtClean="0"/>
              <a:t>	Проследите за выполнением его планов. </a:t>
            </a:r>
            <a:endParaRPr lang="ru-RU" dirty="0"/>
          </a:p>
        </p:txBody>
      </p:sp>
      <p:pic>
        <p:nvPicPr>
          <p:cNvPr id="11" name="Рисунок 10" descr="013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35433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 Не требуйте от ребенка невозможного! Учеба должна сочетать интеллектуальное усилие и интеллектуальное удовольствие.</a:t>
            </a:r>
            <a:endParaRPr lang="ru-RU" sz="2800" b="1" dirty="0"/>
          </a:p>
        </p:txBody>
      </p:sp>
      <p:pic>
        <p:nvPicPr>
          <p:cNvPr id="5" name="Рисунок 4" descr="main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505200"/>
            <a:ext cx="4237752" cy="3181350"/>
          </a:xfrm>
          <a:prstGeom prst="rect">
            <a:avLst/>
          </a:prstGeom>
        </p:spPr>
      </p:pic>
      <p:pic>
        <p:nvPicPr>
          <p:cNvPr id="4" name="Содержимое 3" descr="podgotovka-k-shkole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87344"/>
            <a:ext cx="4876800" cy="322755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/>
              <a:t>Мы на уроке…</a:t>
            </a:r>
            <a:endParaRPr lang="ru-RU" dirty="0"/>
          </a:p>
        </p:txBody>
      </p:sp>
      <p:pic>
        <p:nvPicPr>
          <p:cNvPr id="4" name="Содержимое 3" descr="02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143000"/>
            <a:ext cx="3987800" cy="2990850"/>
          </a:xfrm>
        </p:spPr>
      </p:pic>
      <p:pic>
        <p:nvPicPr>
          <p:cNvPr id="6" name="Рисунок 5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657600"/>
            <a:ext cx="4064000" cy="3048000"/>
          </a:xfrm>
          <a:prstGeom prst="rect">
            <a:avLst/>
          </a:prstGeom>
        </p:spPr>
      </p:pic>
      <p:pic>
        <p:nvPicPr>
          <p:cNvPr id="7" name="Рисунок 6" descr="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143000"/>
            <a:ext cx="4064000" cy="3048000"/>
          </a:xfrm>
          <a:prstGeom prst="rect">
            <a:avLst/>
          </a:prstGeom>
        </p:spPr>
      </p:pic>
      <p:pic>
        <p:nvPicPr>
          <p:cNvPr id="8" name="Рисунок 7" descr="007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6576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психологической диагностики учащихся 4-х 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52601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623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Количество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Устойчивость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внимания (важно для </a:t>
                      </a:r>
                      <a:r>
                        <a:rPr lang="ru-RU" sz="2000" u="sng" dirty="0" smtClean="0">
                          <a:latin typeface="Calibri"/>
                          <a:ea typeface="Times New Roman"/>
                          <a:cs typeface="Times New Roman"/>
                        </a:rPr>
                        <a:t>чтения)</a:t>
                      </a:r>
                      <a:endParaRPr lang="ru-RU" sz="2000" u="sng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Концентрация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внимания (важно для </a:t>
                      </a:r>
                      <a:r>
                        <a:rPr lang="ru-RU" sz="2000" u="sng" dirty="0" smtClean="0">
                          <a:latin typeface="Calibri"/>
                          <a:ea typeface="Times New Roman"/>
                          <a:cs typeface="Times New Roman"/>
                        </a:rPr>
                        <a:t>математики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Распределение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внимания (важно для </a:t>
                      </a:r>
                      <a:r>
                        <a:rPr lang="ru-RU" sz="2000" u="sng" dirty="0" smtClean="0">
                          <a:latin typeface="Calibri"/>
                          <a:ea typeface="Times New Roman"/>
                          <a:cs typeface="Times New Roman"/>
                        </a:rPr>
                        <a:t>русского языка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Высокий уровень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4 «а» –18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«б» – 16 чел.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– 27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22 чел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– 16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12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0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Средний уровень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– 12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8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– 1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– 14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11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Низкий уровень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—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2 чел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– 2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4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 «а» —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«б» – 2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 объяснить ребенку, что значит быть </a:t>
            </a:r>
            <a:r>
              <a:rPr lang="ru-RU" b="1" dirty="0" smtClean="0"/>
              <a:t>внимательным?</a:t>
            </a:r>
            <a:endParaRPr lang="ru-RU" b="1" dirty="0"/>
          </a:p>
        </p:txBody>
      </p:sp>
      <p:pic>
        <p:nvPicPr>
          <p:cNvPr id="4" name="Содержимое 3" descr="001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3169708" cy="23772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02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124200" cy="234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003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14800"/>
            <a:ext cx="3175000" cy="2381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004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114800"/>
            <a:ext cx="3149600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62400" y="3429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3505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30069" y="6167735"/>
            <a:ext cx="2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6096000"/>
            <a:ext cx="2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Что же значит быть внимательным? Это значит </a:t>
            </a:r>
            <a:r>
              <a:rPr lang="ru-RU" b="1" dirty="0" smtClean="0"/>
              <a:t>держать свою голову там, где твое тело.</a:t>
            </a:r>
            <a:endParaRPr lang="ru-RU" b="1" dirty="0"/>
          </a:p>
        </p:txBody>
      </p:sp>
      <p:pic>
        <p:nvPicPr>
          <p:cNvPr id="4" name="Рисунок 3" descr="00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4038600" cy="3028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07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4064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14800" y="58674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59436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Зачем нужно учиться?</a:t>
            </a:r>
            <a:endParaRPr lang="ru-RU" b="1" dirty="0"/>
          </a:p>
        </p:txBody>
      </p:sp>
      <p:pic>
        <p:nvPicPr>
          <p:cNvPr id="4" name="Содержимое 3" descr="019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438400"/>
            <a:ext cx="5532120" cy="41480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0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4267200" cy="3200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667000"/>
            <a:ext cx="5349240" cy="40108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953000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В 1–2-ом классах помощь родителей – </a:t>
            </a:r>
            <a:r>
              <a:rPr lang="ru-RU" sz="3200" b="1" dirty="0" smtClean="0"/>
              <a:t>определяющая</a:t>
            </a:r>
            <a:r>
              <a:rPr lang="ru-RU" sz="3200" dirty="0" smtClean="0"/>
              <a:t>. Они помогают подготовить рабочее место, учат разложить на столе необходимый материал, отвечают на возникающие вопросы…</a:t>
            </a:r>
            <a:endParaRPr lang="ru-RU" sz="3200" dirty="0"/>
          </a:p>
        </p:txBody>
      </p:sp>
      <p:pic>
        <p:nvPicPr>
          <p:cNvPr id="4" name="Рисунок 3" descr="Домаш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14600"/>
            <a:ext cx="5257800" cy="35208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Что делать, если ребенок отвлекается? </a:t>
            </a:r>
            <a:br>
              <a:rPr lang="ru-RU" dirty="0" smtClean="0"/>
            </a:br>
            <a:r>
              <a:rPr lang="ru-RU" dirty="0" smtClean="0"/>
              <a:t> – </a:t>
            </a:r>
            <a:r>
              <a:rPr lang="ru-RU" b="1" dirty="0" smtClean="0"/>
              <a:t>Упражнение «Альфа»</a:t>
            </a:r>
            <a:endParaRPr lang="ru-RU" b="1" dirty="0"/>
          </a:p>
        </p:txBody>
      </p:sp>
      <p:pic>
        <p:nvPicPr>
          <p:cNvPr id="6" name="Содержимое 5" descr="Рисунок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81200"/>
            <a:ext cx="6096000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Еще один способ развития концентрации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3048000" cy="3810000"/>
          </a:xfr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Технология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«3 вопроса»</a:t>
            </a:r>
          </a:p>
          <a:p>
            <a:pPr>
              <a:buNone/>
            </a:pPr>
            <a:r>
              <a:rPr lang="ru-RU" b="1" dirty="0" smtClean="0"/>
              <a:t>1. Где ты?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Сколько сейчас времени?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Что ты должен сейчас делать?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05000"/>
            <a:ext cx="5135336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dirty="0" smtClean="0"/>
              <a:t>Как лучше </a:t>
            </a:r>
            <a:r>
              <a:rPr lang="ru-RU" b="1" dirty="0" smtClean="0"/>
              <a:t>запоминать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Техника «</a:t>
            </a:r>
            <a:r>
              <a:rPr lang="ru-RU" b="1" i="1" dirty="0" smtClean="0"/>
              <a:t>Визуализации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	</a:t>
            </a:r>
            <a:r>
              <a:rPr lang="ru-RU" sz="2800" dirty="0" smtClean="0"/>
              <a:t>Проанализируйте, ответ на какой вопрос вызвал в вашей памяти наиболее яркие ощущения, воспоминания – этот </a:t>
            </a:r>
            <a:r>
              <a:rPr lang="ru-RU" sz="2800" b="1" dirty="0" smtClean="0"/>
              <a:t>канал восприятия работает для вас  наиболее успешно</a:t>
            </a:r>
            <a:r>
              <a:rPr lang="ru-RU" b="1" dirty="0" smtClean="0"/>
              <a:t>: </a:t>
            </a:r>
          </a:p>
          <a:p>
            <a:pPr>
              <a:buNone/>
            </a:pPr>
            <a:r>
              <a:rPr lang="ru-RU" b="1" dirty="0" smtClean="0"/>
              <a:t> 1) зрительный </a:t>
            </a:r>
          </a:p>
          <a:p>
            <a:pPr>
              <a:buNone/>
            </a:pPr>
            <a:r>
              <a:rPr lang="ru-RU" b="1" dirty="0" smtClean="0"/>
              <a:t> 2) слуховой </a:t>
            </a:r>
          </a:p>
          <a:p>
            <a:pPr>
              <a:buNone/>
            </a:pPr>
            <a:r>
              <a:rPr lang="ru-RU" b="1" dirty="0" smtClean="0"/>
              <a:t> 3) моторно-двигательный </a:t>
            </a:r>
          </a:p>
          <a:p>
            <a:pPr>
              <a:buNone/>
            </a:pPr>
            <a:r>
              <a:rPr lang="ru-RU" b="1" dirty="0" smtClean="0"/>
              <a:t> 4) тактильно-осязательный, </a:t>
            </a:r>
          </a:p>
          <a:p>
            <a:pPr>
              <a:buNone/>
            </a:pPr>
            <a:r>
              <a:rPr lang="ru-RU" b="1" dirty="0" smtClean="0"/>
              <a:t> 5) обонятельный </a:t>
            </a:r>
          </a:p>
          <a:p>
            <a:pPr>
              <a:buNone/>
            </a:pPr>
            <a:r>
              <a:rPr lang="ru-RU" b="1" dirty="0" smtClean="0"/>
              <a:t> 6) вкусовой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емь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267200"/>
            <a:ext cx="3276600" cy="23128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психологической диагностики учащихся 4-х 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366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Количество детей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  <a:t>Высокий </a:t>
                      </a: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Средний 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Низкий уровень</a:t>
                      </a:r>
                    </a:p>
                  </a:txBody>
                  <a:tcPr marL="68580" marR="68580" marT="0" marB="0"/>
                </a:tc>
              </a:tr>
              <a:tr h="91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зрительная память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4 «А</a:t>
                      </a:r>
                      <a:r>
                        <a:rPr lang="ru-RU" dirty="0" smtClean="0"/>
                        <a:t>» – </a:t>
                      </a:r>
                      <a:r>
                        <a:rPr lang="ru-RU" b="1" u="sng" dirty="0" smtClean="0"/>
                        <a:t>16 чел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pPr algn="ctr"/>
                      <a:r>
                        <a:rPr lang="ru-RU" b="1" i="0" u="sng" dirty="0" smtClean="0">
                          <a:solidFill>
                            <a:srgbClr val="C00000"/>
                          </a:solidFill>
                        </a:rPr>
                        <a:t>4 «Б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»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– 9 чел.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13 чел.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 «Б» – </a:t>
                      </a:r>
                      <a:r>
                        <a:rPr lang="ru-RU" sz="1800" b="1" i="0" u="sng" dirty="0" smtClean="0">
                          <a:solidFill>
                            <a:srgbClr val="C00000"/>
                          </a:solidFill>
                        </a:rPr>
                        <a:t>17 чел</a:t>
                      </a:r>
                      <a:r>
                        <a:rPr lang="ru-RU" sz="1800" i="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1 чел.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 «Б»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слуховая память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«А» – 7 чел.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4 «Б» – 1 чел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</a:t>
                      </a:r>
                      <a:r>
                        <a:rPr lang="ru-RU" sz="1800" b="1" u="sng" dirty="0" smtClean="0"/>
                        <a:t>21 чел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 «Б»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</a:rPr>
                        <a:t>– </a:t>
                      </a:r>
                      <a:r>
                        <a:rPr lang="ru-RU" sz="1800" b="1" i="0" u="sng" dirty="0" smtClean="0">
                          <a:solidFill>
                            <a:srgbClr val="C00000"/>
                          </a:solidFill>
                        </a:rPr>
                        <a:t>22 чел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2 чел.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 «Б» – 3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91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моторная память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«А» – 1 чел.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4 «Б» – 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</a:t>
                      </a:r>
                      <a:r>
                        <a:rPr lang="ru-RU" sz="1800" b="1" u="sng" dirty="0" smtClean="0"/>
                        <a:t>20 чел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i="0" dirty="0" smtClean="0">
                          <a:solidFill>
                            <a:srgbClr val="C00000"/>
                          </a:solidFill>
                        </a:rPr>
                        <a:t>4 «Б» – </a:t>
                      </a:r>
                      <a:r>
                        <a:rPr lang="ru-RU" sz="1800" b="1" i="0" u="sng" dirty="0" smtClean="0">
                          <a:solidFill>
                            <a:srgbClr val="C00000"/>
                          </a:solidFill>
                        </a:rPr>
                        <a:t>16 чел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9 чел.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 «Б» –10 чел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логическая память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«А» – </a:t>
                      </a:r>
                      <a:r>
                        <a:rPr lang="ru-RU" b="1" u="sng" dirty="0" smtClean="0"/>
                        <a:t>28 чел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4 «Б» – </a:t>
                      </a:r>
                      <a:r>
                        <a:rPr lang="ru-RU" b="1" i="0" u="sng" dirty="0" smtClean="0">
                          <a:solidFill>
                            <a:srgbClr val="C00000"/>
                          </a:solidFill>
                        </a:rPr>
                        <a:t>19 чел</a:t>
                      </a:r>
                      <a:r>
                        <a:rPr lang="ru-RU" i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 «Б» – 2 чел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«А» – 2 чел.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 «Б» – 5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Как запоминать наизусть стихи?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191000" y="1219200"/>
            <a:ext cx="449580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Учим первую строчку,  повторяя ее 3-4 раза, не смотря в текст</a:t>
            </a:r>
          </a:p>
          <a:p>
            <a:pPr>
              <a:buNone/>
            </a:pPr>
            <a:r>
              <a:rPr lang="ru-RU" dirty="0" smtClean="0"/>
              <a:t>2. Так же учим вторую строчку</a:t>
            </a:r>
          </a:p>
          <a:p>
            <a:pPr>
              <a:buNone/>
            </a:pPr>
            <a:r>
              <a:rPr lang="ru-RU" dirty="0" smtClean="0"/>
              <a:t>3. Соединяем 2 строчки вместе, повторяя их 5-6 раз в быстром темпе</a:t>
            </a:r>
          </a:p>
          <a:p>
            <a:pPr>
              <a:buNone/>
            </a:pPr>
            <a:r>
              <a:rPr lang="ru-RU" dirty="0" smtClean="0"/>
              <a:t>4. Учим третью строчку и соединяем ее с двумя предыдущими и т.д.</a:t>
            </a:r>
            <a:endParaRPr lang="ru-RU" dirty="0"/>
          </a:p>
        </p:txBody>
      </p:sp>
      <p:pic>
        <p:nvPicPr>
          <p:cNvPr id="6" name="Рисунок 5" descr="Рисунок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581400" cy="2686050"/>
          </a:xfrm>
          <a:prstGeom prst="rect">
            <a:avLst/>
          </a:prstGeom>
        </p:spPr>
      </p:pic>
      <p:pic>
        <p:nvPicPr>
          <p:cNvPr id="7" name="Рисунок 6" descr="Рисунок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43478"/>
            <a:ext cx="3571875" cy="26848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/>
              <a:t>Обогащенная среда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86200"/>
            <a:ext cx="3621024" cy="2718816"/>
          </a:xfrm>
          <a:prstGeom prst="rect">
            <a:avLst/>
          </a:prstGeom>
        </p:spPr>
      </p:pic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3645408" cy="2731008"/>
          </a:xfrm>
          <a:prstGeom prst="rect">
            <a:avLst/>
          </a:prstGeom>
        </p:spPr>
      </p:pic>
      <p:pic>
        <p:nvPicPr>
          <p:cNvPr id="11" name="Рисунок 10" descr="Рисунок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143000"/>
            <a:ext cx="3729038" cy="2803035"/>
          </a:xfrm>
          <a:prstGeom prst="rect">
            <a:avLst/>
          </a:prstGeom>
        </p:spPr>
      </p:pic>
      <p:pic>
        <p:nvPicPr>
          <p:cNvPr id="12" name="Рисунок 11" descr="Рисунок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975" y="2133600"/>
            <a:ext cx="3248025" cy="3200400"/>
          </a:xfrm>
          <a:prstGeom prst="rect">
            <a:avLst/>
          </a:prstGeom>
        </p:spPr>
      </p:pic>
      <p:pic>
        <p:nvPicPr>
          <p:cNvPr id="13" name="Рисунок 12" descr="Рисунок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3886200"/>
            <a:ext cx="3733800" cy="28105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Как запомнить большой текст?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066800"/>
            <a:ext cx="5410200" cy="56015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Опора запоминания – </a:t>
            </a:r>
            <a:r>
              <a:rPr lang="ru-RU" sz="2800" i="1" dirty="0" smtClean="0"/>
              <a:t>понимание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sz="2400" b="1" dirty="0" smtClean="0"/>
              <a:t>Знание только тогда знание, когда оно приобретено </a:t>
            </a:r>
            <a:r>
              <a:rPr lang="ru-RU" sz="2400" b="1" i="1" dirty="0" smtClean="0"/>
              <a:t>усилием мысли</a:t>
            </a:r>
            <a:r>
              <a:rPr lang="ru-RU" sz="2400" b="1" dirty="0" smtClean="0"/>
              <a:t>, а не одной памятью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                                                   Л.Н. Толстой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Как работать с запоминаемым материалом: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Найти </a:t>
            </a:r>
            <a:r>
              <a:rPr lang="ru-RU" sz="2400" b="1" dirty="0" smtClean="0"/>
              <a:t>главную мысль </a:t>
            </a:r>
            <a:r>
              <a:rPr lang="ru-RU" sz="2400" dirty="0" smtClean="0"/>
              <a:t>в каждом абзаце; определить </a:t>
            </a:r>
            <a:r>
              <a:rPr lang="ru-RU" sz="2400" b="1" dirty="0" smtClean="0"/>
              <a:t>части</a:t>
            </a:r>
            <a:r>
              <a:rPr lang="ru-RU" sz="2400" dirty="0" smtClean="0"/>
              <a:t> текста;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Составить </a:t>
            </a:r>
            <a:r>
              <a:rPr lang="ru-RU" sz="2400" b="1" dirty="0" smtClean="0"/>
              <a:t>план</a:t>
            </a:r>
            <a:r>
              <a:rPr lang="ru-RU" sz="2400" dirty="0" smtClean="0"/>
              <a:t> параграфа;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Выписать </a:t>
            </a:r>
            <a:r>
              <a:rPr lang="ru-RU" sz="2400" b="1" dirty="0" smtClean="0"/>
              <a:t>важные слова </a:t>
            </a:r>
            <a:r>
              <a:rPr lang="ru-RU" sz="2400" dirty="0" smtClean="0"/>
              <a:t>или определения на листочки, поиграть с ними, зарисовать и т.д. </a:t>
            </a:r>
            <a:endParaRPr lang="ru-RU" sz="2400" dirty="0"/>
          </a:p>
        </p:txBody>
      </p:sp>
      <p:pic>
        <p:nvPicPr>
          <p:cNvPr id="7" name="Содержимое 6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3200400" cy="38385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u="sng" dirty="0" smtClean="0"/>
              <a:t>Почему ребенок забывает на уроке то, что вроде бы запомнил дома?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 smtClean="0"/>
              <a:t>Причина 1. Если уроки были выучены </a:t>
            </a:r>
            <a:r>
              <a:rPr lang="ru-RU" b="1" dirty="0" smtClean="0"/>
              <a:t>из-под палки…</a:t>
            </a:r>
            <a:endParaRPr lang="ru-RU" dirty="0" smtClean="0"/>
          </a:p>
          <a:p>
            <a:r>
              <a:rPr lang="ru-RU" dirty="0" smtClean="0"/>
              <a:t>Причина 2. Если уроки были выучены </a:t>
            </a:r>
            <a:r>
              <a:rPr lang="ru-RU" b="1" dirty="0" smtClean="0"/>
              <a:t>из последних сил…</a:t>
            </a:r>
            <a:endParaRPr lang="ru-RU" dirty="0" smtClean="0"/>
          </a:p>
          <a:p>
            <a:r>
              <a:rPr lang="ru-RU" dirty="0" smtClean="0"/>
              <a:t>Причина 3. Если уроки были                выучены </a:t>
            </a:r>
            <a:r>
              <a:rPr lang="ru-RU" b="1" dirty="0" smtClean="0"/>
              <a:t>после 18-21 часа</a:t>
            </a:r>
            <a:r>
              <a:rPr lang="ru-RU" dirty="0" smtClean="0"/>
              <a:t>, то                              со временем эти знания 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u="sng" dirty="0" smtClean="0"/>
              <a:t>улетучиваются.</a:t>
            </a:r>
            <a:endParaRPr lang="ru-RU" u="sng" dirty="0"/>
          </a:p>
        </p:txBody>
      </p:sp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67200"/>
            <a:ext cx="2729948" cy="22417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Почему мы забываем?</a:t>
            </a:r>
            <a:r>
              <a:rPr lang="ru-RU" sz="2400" dirty="0" smtClean="0"/>
              <a:t>  </a:t>
            </a:r>
            <a:r>
              <a:rPr lang="ru-RU" sz="3600" dirty="0" smtClean="0"/>
              <a:t>Причина 4 – стресс</a:t>
            </a:r>
            <a:r>
              <a:rPr lang="ru-RU" sz="2400" dirty="0" smtClean="0"/>
              <a:t>.          </a:t>
            </a:r>
            <a:r>
              <a:rPr lang="ru-RU" sz="2700" dirty="0" smtClean="0"/>
              <a:t>В головном мозге есть страж -  миндалина мозжечка. Когда она обнаруживает опасность (например, </a:t>
            </a:r>
            <a:r>
              <a:rPr lang="ru-RU" sz="2700" b="1" dirty="0" smtClean="0"/>
              <a:t>тревожные мысли</a:t>
            </a:r>
            <a:r>
              <a:rPr lang="ru-RU" sz="2700" dirty="0" smtClean="0"/>
              <a:t>), то сразу мобилизует мозг на борьбу со стрессом в ущерб воспоминанию. Ребенок должен успокоиться, чтобы иметь доступ к своей памяти</a:t>
            </a:r>
            <a:r>
              <a:rPr lang="ru-RU" sz="2400" dirty="0" smtClean="0"/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56" y="2895600"/>
            <a:ext cx="4893444" cy="3200400"/>
          </a:xfrm>
          <a:prstGeom prst="rect">
            <a:avLst/>
          </a:prstGeom>
        </p:spPr>
      </p:pic>
      <p:pic>
        <p:nvPicPr>
          <p:cNvPr id="8" name="Содержимое 7" descr="Рисунок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895600"/>
            <a:ext cx="3362325" cy="3200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«Все у тебя будет хорошо!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Немного посиди и успокойся… Сделай 3 раза полный вдох и полный выдох… Соберись…»</a:t>
            </a:r>
            <a:endParaRPr lang="ru-RU" sz="3600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362201"/>
            <a:ext cx="5981020" cy="4495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К концу начальной школы (3–4-ый классы) ребенок должен выполнять свое домашнее задание совершенно самостоятельно.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727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 родители ему должны в этом помочь. Как?</a:t>
            </a:r>
            <a:endParaRPr lang="ru-RU" b="1" dirty="0"/>
          </a:p>
        </p:txBody>
      </p:sp>
      <p:pic>
        <p:nvPicPr>
          <p:cNvPr id="5" name="Рисунок 4" descr="Домаш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8800"/>
            <a:ext cx="4610100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Консультация для родителей составлена педагогом-психологом МОУ СОШ № 2 г. Торопца Тверской обл. А.Б. Александровой (2012 год). При подготовке были использованы материалы книги Е. </a:t>
            </a:r>
            <a:r>
              <a:rPr lang="ru-RU" sz="2200" dirty="0" err="1" smtClean="0"/>
              <a:t>Камаровской</a:t>
            </a:r>
            <a:r>
              <a:rPr lang="ru-RU" sz="2200" dirty="0" smtClean="0"/>
              <a:t> «Помогите, у ребенка стресс!» 2012,  фотоматериалы сети Интернет, а также фотографии детей и педагогов МОУ СОШ № 2 </a:t>
            </a:r>
            <a:br>
              <a:rPr lang="ru-RU" sz="2200" dirty="0" smtClean="0"/>
            </a:br>
            <a:r>
              <a:rPr lang="ru-RU" sz="2200" dirty="0" smtClean="0"/>
              <a:t>г. Торопца Тверской обл.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3886200" cy="3819063"/>
          </a:xfrm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272" y="2209800"/>
            <a:ext cx="4547054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Чтобы начать работу на интеллектуальном уровне, нужно сначала дать выход накопленному напряжению на физическом уровне</a:t>
            </a:r>
            <a:endParaRPr lang="ru-RU" dirty="0"/>
          </a:p>
        </p:txBody>
      </p:sp>
      <p:pic>
        <p:nvPicPr>
          <p:cNvPr id="7" name="Содержимое 6" descr="Домаш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895600"/>
            <a:ext cx="4495800" cy="3124200"/>
          </a:xfrm>
        </p:spPr>
      </p:pic>
      <p:pic>
        <p:nvPicPr>
          <p:cNvPr id="8" name="Рисунок 7" descr="Домаш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95600"/>
            <a:ext cx="4179663" cy="3152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dirty="0" smtClean="0"/>
              <a:t>Сколько времени делать уроки?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1"/>
          <a:ext cx="8229600" cy="372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7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Возраст ребенка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Максимальная общая продолжительность выполнения домашних заданий</a:t>
                      </a:r>
                    </a:p>
                  </a:txBody>
                  <a:tcPr marL="68580" marR="68580" marT="0" marB="0"/>
                </a:tc>
              </a:tr>
              <a:tr h="679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6–7 </a:t>
                      </a: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45 минут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9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10 лет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1–2 </a:t>
                      </a: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часа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9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11–12 </a:t>
                      </a: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2–3 </a:t>
                      </a: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часа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1816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Лучшее время для выполнения домашних заданий – с </a:t>
            </a:r>
            <a:r>
              <a:rPr lang="ru-RU" b="1" dirty="0" smtClean="0"/>
              <a:t>15 до 17 часов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 </a:t>
            </a:r>
            <a:r>
              <a:rPr lang="ru-RU" b="1" dirty="0" smtClean="0"/>
              <a:t>18</a:t>
            </a:r>
            <a:r>
              <a:rPr lang="ru-RU" dirty="0" smtClean="0"/>
              <a:t> часов работоспособность резко снижается, поэтому вечером лучше</a:t>
            </a:r>
          </a:p>
          <a:p>
            <a:r>
              <a:rPr lang="ru-RU" dirty="0" smtClean="0"/>
              <a:t> не заниматься. В крайнем случае делайте скидку (50%) на утомление и снижение функций психики. Можно  ориентироваться на биологические </a:t>
            </a:r>
          </a:p>
          <a:p>
            <a:r>
              <a:rPr lang="ru-RU" dirty="0" smtClean="0"/>
              <a:t>ритмы ребенка, понаблюдав за его поведением (активность и утомление).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Устраивайте 10-минутные </a:t>
            </a:r>
            <a:r>
              <a:rPr lang="ru-RU" b="1" dirty="0" smtClean="0"/>
              <a:t>переменки</a:t>
            </a:r>
            <a:r>
              <a:rPr lang="ru-RU" dirty="0" smtClean="0"/>
              <a:t> через 30–40 минут работы, чтобы ребенок мог восстановить затраченную энергию.</a:t>
            </a:r>
            <a:endParaRPr lang="ru-RU" dirty="0"/>
          </a:p>
        </p:txBody>
      </p:sp>
      <p:pic>
        <p:nvPicPr>
          <p:cNvPr id="7" name="Содержимое 6" descr="Домаш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4267200" cy="2286000"/>
          </a:xfrm>
        </p:spPr>
      </p:pic>
      <p:pic>
        <p:nvPicPr>
          <p:cNvPr id="8" name="Рисунок 7" descr="Домаш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90800"/>
            <a:ext cx="3972451" cy="30613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Никогда не выполняйте домашнее задание ребенка </a:t>
            </a:r>
            <a:r>
              <a:rPr lang="ru-RU" b="1" dirty="0" smtClean="0"/>
              <a:t>вместо него</a:t>
            </a:r>
            <a:r>
              <a:rPr lang="ru-RU" dirty="0" smtClean="0"/>
              <a:t>!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54102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Учите своего ребенка </a:t>
            </a:r>
            <a:r>
              <a:rPr lang="ru-RU" sz="3200" b="1" dirty="0" smtClean="0">
                <a:solidFill>
                  <a:prstClr val="black"/>
                </a:solidFill>
              </a:rPr>
              <a:t>справляться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со стрессорами, а не избегать их!</a:t>
            </a:r>
            <a:endParaRPr lang="ru-RU" sz="3200" dirty="0"/>
          </a:p>
        </p:txBody>
      </p:sp>
      <p:pic>
        <p:nvPicPr>
          <p:cNvPr id="6" name="Содержимое 5" descr="Домаш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28800"/>
            <a:ext cx="5555411" cy="36317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Оборудуйте рабочее место ребенка максимально удобно и эффективно!</a:t>
            </a:r>
            <a:endParaRPr lang="ru-RU" dirty="0"/>
          </a:p>
        </p:txBody>
      </p:sp>
      <p:pic>
        <p:nvPicPr>
          <p:cNvPr id="9" name="Содержимое 8" descr="Домаш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165600" cy="3124200"/>
          </a:xfrm>
        </p:spPr>
      </p:pic>
      <p:pic>
        <p:nvPicPr>
          <p:cNvPr id="10" name="Рисунок 9" descr="Домаш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57600"/>
            <a:ext cx="426720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1-ый этап выполнения домашнего задания: </a:t>
            </a:r>
            <a:r>
              <a:rPr lang="ru-RU" sz="3600" dirty="0" smtClean="0"/>
              <a:t>ребенок делает те уроки, которые он может подготовить самостоятельно</a:t>
            </a:r>
            <a:endParaRPr lang="ru-RU" sz="3600" dirty="0"/>
          </a:p>
        </p:txBody>
      </p:sp>
      <p:pic>
        <p:nvPicPr>
          <p:cNvPr id="4" name="Содержимое 3" descr="72557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362200"/>
            <a:ext cx="5511800" cy="4133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988</Words>
  <Application>Microsoft Office PowerPoint</Application>
  <PresentationFormat>Экран (4:3)</PresentationFormat>
  <Paragraphs>141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Ребенок и его  домашние задания</vt:lpstr>
      <vt:lpstr>В 1–2-ом классах помощь родителей – определяющая. Они помогают подготовить рабочее место, учат разложить на столе необходимый материал, отвечают на возникающие вопросы…</vt:lpstr>
      <vt:lpstr>К концу начальной школы (3–4-ый классы) ребенок должен выполнять свое домашнее задание совершенно самостоятельно.</vt:lpstr>
      <vt:lpstr>Чтобы начать работу на интеллектуальном уровне, нужно сначала дать выход накопленному напряжению на физическом уровне</vt:lpstr>
      <vt:lpstr>Сколько времени делать уроки?</vt:lpstr>
      <vt:lpstr>Устраивайте 10-минутные переменки через 30–40 минут работы, чтобы ребенок мог восстановить затраченную энергию.</vt:lpstr>
      <vt:lpstr>Никогда не выполняйте домашнее задание ребенка вместо него! </vt:lpstr>
      <vt:lpstr>Оборудуйте рабочее место ребенка максимально удобно и эффективно!</vt:lpstr>
      <vt:lpstr>1-ый этап выполнения домашнего задания: ребенок делает те уроки, которые он может подготовить самостоятельно</vt:lpstr>
      <vt:lpstr>2-ой этап выполнения домашнего задания: ребенку нужна дозированная помощь – подсказали и оставили его одного (технология «Песочные часы») </vt:lpstr>
      <vt:lpstr>3-ий этап выполнения домашнего задания: делаем вместе то, что ребенку трудно сделать одному.</vt:lpstr>
      <vt:lpstr>Как научить ребенка планировать свою работу?</vt:lpstr>
      <vt:lpstr> Не требуйте от ребенка невозможного! Учеба должна сочетать интеллектуальное усилие и интеллектуальное удовольствие.</vt:lpstr>
      <vt:lpstr>Мы на уроке…</vt:lpstr>
      <vt:lpstr>Результаты психологической диагностики учащихся 4-х классов</vt:lpstr>
      <vt:lpstr>Как объяснить ребенку, что значит быть внимательным?</vt:lpstr>
      <vt:lpstr>Что же значит быть внимательным? Это значит держать свою голову там, где твое тело.</vt:lpstr>
      <vt:lpstr>Зачем нужно учиться?</vt:lpstr>
      <vt:lpstr>Слайд 19</vt:lpstr>
      <vt:lpstr>Что делать, если ребенок отвлекается?   – Упражнение «Альфа»</vt:lpstr>
      <vt:lpstr>Еще один способ развития концентрации</vt:lpstr>
      <vt:lpstr>Как лучше запоминать? Техника «Визуализации»</vt:lpstr>
      <vt:lpstr>Результаты психологической диагностики учащихся 4-х классов</vt:lpstr>
      <vt:lpstr>Как запоминать наизусть стихи?</vt:lpstr>
      <vt:lpstr>«Обогащенная среда»</vt:lpstr>
      <vt:lpstr>Как запомнить большой текст?</vt:lpstr>
      <vt:lpstr>Почему ребенок забывает на уроке то, что вроде бы запомнил дома?</vt:lpstr>
      <vt:lpstr>Почему мы забываем?  Причина 4 – стресс.          В головном мозге есть страж -  миндалина мозжечка. Когда она обнаруживает опасность (например, тревожные мысли), то сразу мобилизует мозг на борьбу со стрессом в ущерб воспоминанию. Ребенок должен успокоиться, чтобы иметь доступ к своей памяти. </vt:lpstr>
      <vt:lpstr>«Все у тебя будет хорошо!  Немного посиди и успокойся… Сделай 3 раза полный вдох и полный выдох… Соберись…»</vt:lpstr>
      <vt:lpstr>  Консультация для родителей составлена педагогом-психологом МОУ СОШ № 2 г. Торопца Тверской обл. А.Б. Александровой (2012 год). При подготовке были использованы материалы книги Е. Камаровской «Помогите, у ребенка стресс!» 2012,  фотоматериалы сети Интернет, а также фотографии детей и педагогов МОУ СОШ № 2  г. Торопца Тверской обл.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и его домашние задания</dc:title>
  <dc:creator>F</dc:creator>
  <cp:lastModifiedBy>Дмитрий</cp:lastModifiedBy>
  <cp:revision>62</cp:revision>
  <dcterms:created xsi:type="dcterms:W3CDTF">2013-01-12T14:14:55Z</dcterms:created>
  <dcterms:modified xsi:type="dcterms:W3CDTF">2013-04-19T14:43:46Z</dcterms:modified>
</cp:coreProperties>
</file>