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61" r:id="rId4"/>
    <p:sldId id="272" r:id="rId5"/>
    <p:sldId id="274" r:id="rId6"/>
    <p:sldId id="262" r:id="rId7"/>
    <p:sldId id="27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5B1F-E8D3-44BD-BACD-510F34C37428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A1CF-FB2E-4FE9-9CFA-46836ABE6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02A8-47CF-4E29-8FF1-ED46958F2B45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96238-A178-4C37-BB04-75E9D268A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A566-99A7-4CBD-95D4-276DE196F338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3985-86C6-4D91-9787-2BB27957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5592-E42D-4D89-97AE-AE7B9D81073D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6808-740F-4EDA-92E5-D14AACE26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BB7D-A919-471A-8E6A-4FA8634EC6F2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E881-F882-4FF6-AA76-B1C0976E5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7437-465B-4BC3-A25B-5C2603BBA70A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148BB-2856-4DD0-A8A9-67168832E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38DC-F1FB-4175-834C-B985A063CF3F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0BF-E780-4580-8546-04028E3A4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DFA2B-6331-42EC-9D45-87D4E8CEC318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32313-094A-482C-8914-22090AB8F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A0D9-E446-4CE9-A9AE-D3817A6D0463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F0B1-64D5-44F5-82CE-F8C0A937E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B14A-9C52-4305-9802-0D8425595436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356F7-F190-4B8A-8BE4-3188346D6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21D8-EF5A-4C8C-9F77-89F147235577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4670-0E26-4EEA-BA75-56E93264B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09478C-5A4F-4B68-BB2F-75E9EFBABE01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5968F0-8C4F-401E-99BF-AB9360807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Лучшие природные зеркала – снег, лед, чистый песок и водная гладь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61"/>
          <a:stretch>
            <a:fillRect/>
          </a:stretch>
        </p:blipFill>
        <p:spPr>
          <a:xfrm>
            <a:off x="285720" y="1500174"/>
            <a:ext cx="8643998" cy="5140420"/>
          </a:xfrm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27088" y="3284538"/>
            <a:ext cx="7561262" cy="431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Отражательная способность подстилающей поверхности (в %)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0" y="3716338"/>
            <a:ext cx="8839200" cy="2855912"/>
            <a:chOff x="251520" y="3717032"/>
            <a:chExt cx="8587556" cy="2469588"/>
          </a:xfrm>
        </p:grpSpPr>
        <p:pic>
          <p:nvPicPr>
            <p:cNvPr id="18437" name="Picture 7" descr="D:\Климат\подст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725144"/>
              <a:ext cx="8587556" cy="146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Пятиугольник 16"/>
            <p:cNvSpPr/>
            <p:nvPr/>
          </p:nvSpPr>
          <p:spPr>
            <a:xfrm rot="16200000">
              <a:off x="1116515" y="3644782"/>
              <a:ext cx="1007603" cy="1152103"/>
            </a:xfrm>
            <a:prstGeom prst="homePlate">
              <a:avLst/>
            </a:prstGeom>
            <a:solidFill>
              <a:srgbClr val="FFFFBD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90%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Пятиугольник 17"/>
            <p:cNvSpPr/>
            <p:nvPr/>
          </p:nvSpPr>
          <p:spPr>
            <a:xfrm rot="16200000">
              <a:off x="2627974" y="3644782"/>
              <a:ext cx="1007603" cy="1152103"/>
            </a:xfrm>
            <a:prstGeom prst="homePlate">
              <a:avLst/>
            </a:prstGeom>
            <a:solidFill>
              <a:srgbClr val="FFFFBD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40%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Пятиугольник 18"/>
            <p:cNvSpPr/>
            <p:nvPr/>
          </p:nvSpPr>
          <p:spPr>
            <a:xfrm rot="16200000">
              <a:off x="4211921" y="3644783"/>
              <a:ext cx="1007603" cy="1152102"/>
            </a:xfrm>
            <a:prstGeom prst="homePlate">
              <a:avLst/>
            </a:prstGeom>
            <a:solidFill>
              <a:srgbClr val="FFFFBD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10-25%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Пятиугольник 19"/>
            <p:cNvSpPr/>
            <p:nvPr/>
          </p:nvSpPr>
          <p:spPr>
            <a:xfrm rot="16200000">
              <a:off x="5652434" y="3644783"/>
              <a:ext cx="1007603" cy="1152102"/>
            </a:xfrm>
            <a:prstGeom prst="homePlate">
              <a:avLst/>
            </a:prstGeom>
            <a:solidFill>
              <a:srgbClr val="FFFFBD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5%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Пятиугольник 20"/>
            <p:cNvSpPr/>
            <p:nvPr/>
          </p:nvSpPr>
          <p:spPr>
            <a:xfrm rot="16200000">
              <a:off x="7163893" y="3644783"/>
              <a:ext cx="1007603" cy="1152102"/>
            </a:xfrm>
            <a:prstGeom prst="homePlate">
              <a:avLst/>
            </a:prstGeom>
            <a:solidFill>
              <a:srgbClr val="FFFFBD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5%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Умеренные широты</a:t>
            </a:r>
          </a:p>
        </p:txBody>
      </p:sp>
      <p:pic>
        <p:nvPicPr>
          <p:cNvPr id="27650" name="Picture 2" descr="E:\3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000628" cy="401955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572032" cy="3571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0"/>
            <a:ext cx="5214973" cy="4410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 l="18333" t="26667" b="21666"/>
          <a:stretch>
            <a:fillRect/>
          </a:stretch>
        </p:blipFill>
        <p:spPr bwMode="auto">
          <a:xfrm>
            <a:off x="4357686" y="3500438"/>
            <a:ext cx="4643470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17713" y="714375"/>
            <a:ext cx="7126287" cy="5348288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ru-RU" smtClean="0"/>
              <a:t>Заквакало, застрекотало. Вот ярко вспыхнуло оконце – Над горизонтом встало</a:t>
            </a:r>
          </a:p>
          <a:p>
            <a:pPr>
              <a:buFont typeface="Arial" charset="0"/>
              <a:buNone/>
            </a:pPr>
            <a:r>
              <a:rPr lang="ru-RU" smtClean="0"/>
              <a:t>  </a:t>
            </a:r>
            <a:r>
              <a:rPr lang="ru-RU" b="1" smtClean="0"/>
              <a:t>СОЛНЦЕ</a:t>
            </a:r>
            <a:endParaRPr lang="ru-RU" smtClean="0"/>
          </a:p>
          <a:p>
            <a:r>
              <a:rPr lang="ru-RU" smtClean="0"/>
              <a:t>Что видим мы, взглянув в оконце?</a:t>
            </a:r>
            <a:br>
              <a:rPr lang="ru-RU" smtClean="0"/>
            </a:br>
            <a:r>
              <a:rPr lang="ru-RU" smtClean="0"/>
              <a:t>Нам ярким светом светит </a:t>
            </a:r>
            <a:br>
              <a:rPr lang="ru-RU" smtClean="0"/>
            </a:br>
            <a:endParaRPr lang="ru-RU" b="1" smtClean="0"/>
          </a:p>
          <a:p>
            <a:r>
              <a:rPr lang="ru-RU" smtClean="0"/>
              <a:t>Золотое яблоко по небу катается.</a:t>
            </a:r>
            <a:br>
              <a:rPr lang="ru-RU" smtClean="0"/>
            </a:br>
            <a:r>
              <a:rPr lang="ru-RU" smtClean="0"/>
              <a:t>С утра улыбается, а улыбка – лучи</a:t>
            </a:r>
            <a:br>
              <a:rPr lang="ru-RU" smtClean="0"/>
            </a:br>
            <a:r>
              <a:rPr lang="ru-RU" smtClean="0"/>
              <a:t>Очень даже горячи.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25"/>
          </a:xfrm>
        </p:spPr>
        <p:txBody>
          <a:bodyPr/>
          <a:lstStyle/>
          <a:p>
            <a:r>
              <a:rPr lang="ru-RU" smtClean="0"/>
              <a:t>Почему в разных местах земного шара поверхность планеты нагревается по-разному?</a:t>
            </a:r>
          </a:p>
        </p:txBody>
      </p:sp>
      <p:pic>
        <p:nvPicPr>
          <p:cNvPr id="3074" name="Picture 2" descr="E:\мамины документы\картинки с диска\{0D2F839B-07AC-475C-9C8C-DE3A76C4E383}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43125"/>
            <a:ext cx="7113588" cy="4714875"/>
          </a:xfrm>
        </p:spPr>
      </p:pic>
      <p:pic>
        <p:nvPicPr>
          <p:cNvPr id="3075" name="Picture 3" descr="E:\мамины документы\картинки с диска\{9277D1AA-A978-47F1-A612-6C861BE58E20}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711200"/>
            <a:ext cx="831850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E:\мамины документы\картинки с диска\{44784639-7109-4DD7-A129-4E6C92184D89}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96938"/>
            <a:ext cx="8358188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625" y="2286000"/>
            <a:ext cx="792956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чем главная причина изображенных природных различий на разных широтах земного шара?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815975"/>
            <a:ext cx="8643937" cy="5713413"/>
          </a:xfrm>
        </p:spPr>
      </p:pic>
      <p:sp>
        <p:nvSpPr>
          <p:cNvPr id="5" name="Блок-схема: узел 4"/>
          <p:cNvSpPr/>
          <p:nvPr/>
        </p:nvSpPr>
        <p:spPr>
          <a:xfrm>
            <a:off x="7572375" y="1143000"/>
            <a:ext cx="1071563" cy="92868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571500" y="2071688"/>
            <a:ext cx="7500938" cy="3922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571500" y="5929313"/>
            <a:ext cx="7786688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500188" y="5357813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)35°</a:t>
            </a:r>
            <a:endParaRPr lang="ru-RU" sz="3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" y="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Мыс Челюскин . Высота Солнца над горизонтом 22 июня в день летнего солнцестояния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428625"/>
            <a:ext cx="8643937" cy="6215063"/>
          </a:xfrm>
        </p:spPr>
      </p:pic>
      <p:sp>
        <p:nvSpPr>
          <p:cNvPr id="5" name="Блок-схема: узел 4"/>
          <p:cNvSpPr/>
          <p:nvPr/>
        </p:nvSpPr>
        <p:spPr>
          <a:xfrm>
            <a:off x="3929063" y="500063"/>
            <a:ext cx="1071562" cy="92868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-457199" y="2028825"/>
            <a:ext cx="5200650" cy="385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14313" y="6500813"/>
            <a:ext cx="7786687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4375" y="5500688"/>
            <a:ext cx="1785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solidFill>
                  <a:schemeClr val="bg1"/>
                </a:solidFill>
                <a:latin typeface="Calibri" pitchFamily="34" charset="0"/>
              </a:rPr>
              <a:t>)68°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282" y="428604"/>
            <a:ext cx="31574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Краснодар 22 июня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Picture 2" descr="E:\мама\картинки\{C5605A30-D971-4662-9D40-1BBA2711D913}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5750"/>
            <a:ext cx="9170988" cy="6134100"/>
          </a:xfrm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071688" y="500063"/>
            <a:ext cx="4986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Поступление тепла по сезонам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428625"/>
            <a:ext cx="8643937" cy="6215063"/>
          </a:xfrm>
        </p:spPr>
      </p:pic>
      <p:sp>
        <p:nvSpPr>
          <p:cNvPr id="5" name="Блок-схема: узел 4"/>
          <p:cNvSpPr/>
          <p:nvPr/>
        </p:nvSpPr>
        <p:spPr>
          <a:xfrm>
            <a:off x="3929063" y="500063"/>
            <a:ext cx="1071562" cy="92868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-457199" y="2028825"/>
            <a:ext cx="5200650" cy="385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14313" y="6500813"/>
            <a:ext cx="7786687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4375" y="5500688"/>
            <a:ext cx="1785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solidFill>
                  <a:schemeClr val="bg1"/>
                </a:solidFill>
                <a:latin typeface="Calibri" pitchFamily="34" charset="0"/>
              </a:rPr>
              <a:t>)68°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282" y="428604"/>
            <a:ext cx="31574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Краснодар 22 июня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 экваторе угол падения солнечных лучей меняется мало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8250" y="1687513"/>
            <a:ext cx="6667500" cy="4352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Тропики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643063"/>
            <a:ext cx="7100887" cy="4673600"/>
          </a:xfrm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57313" y="0"/>
            <a:ext cx="6084887" cy="6278563"/>
          </a:xfr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0963" y="500063"/>
            <a:ext cx="65992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571500"/>
            <a:ext cx="7429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94</Words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Тема Office</vt:lpstr>
      <vt:lpstr>Лучшие природные зеркала – снег, лед, чистый песок и водная гладь</vt:lpstr>
      <vt:lpstr>Слайд 2</vt:lpstr>
      <vt:lpstr>Почему в разных местах земного шара поверхность планеты нагревается по-разному?</vt:lpstr>
      <vt:lpstr>Слайд 4</vt:lpstr>
      <vt:lpstr>Слайд 5</vt:lpstr>
      <vt:lpstr>Слайд 6</vt:lpstr>
      <vt:lpstr>Слайд 7</vt:lpstr>
      <vt:lpstr>На экваторе угол падения солнечных лучей меняется мало</vt:lpstr>
      <vt:lpstr>Тропики</vt:lpstr>
      <vt:lpstr>Умеренные широты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ТЕПЛЕ И ХОЛОДЕ</dc:title>
  <cp:lastModifiedBy>Дмитрий</cp:lastModifiedBy>
  <cp:revision>73</cp:revision>
  <dcterms:modified xsi:type="dcterms:W3CDTF">2012-01-13T02:34:51Z</dcterms:modified>
</cp:coreProperties>
</file>